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6" r:id="rId1"/>
  </p:sldMasterIdLst>
  <p:sldIdLst>
    <p:sldId id="256" r:id="rId2"/>
    <p:sldId id="280" r:id="rId3"/>
    <p:sldId id="312" r:id="rId4"/>
    <p:sldId id="279" r:id="rId5"/>
    <p:sldId id="258" r:id="rId6"/>
    <p:sldId id="284" r:id="rId7"/>
    <p:sldId id="285" r:id="rId8"/>
    <p:sldId id="288" r:id="rId9"/>
    <p:sldId id="304" r:id="rId10"/>
    <p:sldId id="331" r:id="rId11"/>
    <p:sldId id="305" r:id="rId12"/>
    <p:sldId id="286" r:id="rId13"/>
    <p:sldId id="287" r:id="rId14"/>
    <p:sldId id="259" r:id="rId15"/>
    <p:sldId id="268" r:id="rId16"/>
    <p:sldId id="298" r:id="rId17"/>
    <p:sldId id="299" r:id="rId18"/>
    <p:sldId id="300" r:id="rId19"/>
    <p:sldId id="301" r:id="rId20"/>
    <p:sldId id="262" r:id="rId21"/>
    <p:sldId id="322" r:id="rId22"/>
    <p:sldId id="318" r:id="rId23"/>
    <p:sldId id="321" r:id="rId24"/>
    <p:sldId id="323" r:id="rId25"/>
    <p:sldId id="317" r:id="rId26"/>
    <p:sldId id="263" r:id="rId27"/>
    <p:sldId id="325" r:id="rId28"/>
    <p:sldId id="324" r:id="rId29"/>
    <p:sldId id="327" r:id="rId30"/>
    <p:sldId id="328" r:id="rId31"/>
    <p:sldId id="264" r:id="rId32"/>
    <p:sldId id="326" r:id="rId33"/>
    <p:sldId id="332" r:id="rId34"/>
    <p:sldId id="333" r:id="rId35"/>
    <p:sldId id="266" r:id="rId36"/>
    <p:sldId id="329" r:id="rId37"/>
    <p:sldId id="276" r:id="rId38"/>
    <p:sldId id="265" r:id="rId39"/>
    <p:sldId id="295" r:id="rId40"/>
    <p:sldId id="316" r:id="rId41"/>
    <p:sldId id="315" r:id="rId42"/>
    <p:sldId id="267" r:id="rId43"/>
    <p:sldId id="297" r:id="rId44"/>
    <p:sldId id="306" r:id="rId45"/>
    <p:sldId id="307" r:id="rId46"/>
    <p:sldId id="314" r:id="rId47"/>
    <p:sldId id="313" r:id="rId48"/>
    <p:sldId id="319" r:id="rId49"/>
    <p:sldId id="320" r:id="rId50"/>
    <p:sldId id="330" r:id="rId51"/>
    <p:sldId id="334"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2" autoAdjust="0"/>
    <p:restoredTop sz="94660"/>
  </p:normalViewPr>
  <p:slideViewPr>
    <p:cSldViewPr snapToGrid="0">
      <p:cViewPr>
        <p:scale>
          <a:sx n="66" d="100"/>
          <a:sy n="66" d="100"/>
        </p:scale>
        <p:origin x="468" y="10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3697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98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652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88146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279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1114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442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636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07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39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521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12/9/2013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377219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emf"/></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gif"/><Relationship Id="rId7" Type="http://schemas.openxmlformats.org/officeDocument/2006/relationships/image" Target="../media/image64.png"/><Relationship Id="rId2" Type="http://schemas.openxmlformats.org/officeDocument/2006/relationships/image" Target="../media/image59.emf"/><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58.emf"/><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mesh.brown.edu/taubin/pdfs/taubincooper-momchap92.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2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7.png"/><Relationship Id="rId7" Type="http://schemas.openxmlformats.org/officeDocument/2006/relationships/image" Target="../media/image10.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s>
</file>

<file path=ppt/slides/_rels/slide33.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21.png"/><Relationship Id="rId11" Type="http://schemas.openxmlformats.org/officeDocument/2006/relationships/image" Target="../media/image126.png"/><Relationship Id="rId5" Type="http://schemas.openxmlformats.org/officeDocument/2006/relationships/image" Target="../media/image120.png"/><Relationship Id="rId10" Type="http://schemas.openxmlformats.org/officeDocument/2006/relationships/image" Target="../media/image125.png"/><Relationship Id="rId4" Type="http://schemas.openxmlformats.org/officeDocument/2006/relationships/image" Target="../media/image119.png"/><Relationship Id="rId9" Type="http://schemas.openxmlformats.org/officeDocument/2006/relationships/image" Target="../media/image124.png"/></Relationships>
</file>

<file path=ppt/slides/_rels/slide3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35.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people.csail.mit.edu/sumner/research/deftransfer/data.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astro.utu.fi/edu/kurssit/f90/f90/english/pdf/numfit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143.emf"/><Relationship Id="rId3" Type="http://schemas.openxmlformats.org/officeDocument/2006/relationships/image" Target="../media/image138.emf"/><Relationship Id="rId7" Type="http://schemas.openxmlformats.org/officeDocument/2006/relationships/image" Target="../media/image142.emf"/><Relationship Id="rId2" Type="http://schemas.openxmlformats.org/officeDocument/2006/relationships/image" Target="../media/image137.emf"/><Relationship Id="rId1" Type="http://schemas.openxmlformats.org/officeDocument/2006/relationships/slideLayout" Target="../slideLayouts/slideLayout2.xml"/><Relationship Id="rId6" Type="http://schemas.openxmlformats.org/officeDocument/2006/relationships/image" Target="../media/image141.emf"/><Relationship Id="rId5" Type="http://schemas.openxmlformats.org/officeDocument/2006/relationships/image" Target="../media/image140.emf"/><Relationship Id="rId4" Type="http://schemas.openxmlformats.org/officeDocument/2006/relationships/image" Target="../media/image139.emf"/><Relationship Id="rId9" Type="http://schemas.openxmlformats.org/officeDocument/2006/relationships/image" Target="../media/image14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53.emf"/><Relationship Id="rId3" Type="http://schemas.openxmlformats.org/officeDocument/2006/relationships/image" Target="../media/image148.emf"/><Relationship Id="rId7" Type="http://schemas.openxmlformats.org/officeDocument/2006/relationships/image" Target="../media/image152.emf"/><Relationship Id="rId2" Type="http://schemas.openxmlformats.org/officeDocument/2006/relationships/image" Target="../media/image147.emf"/><Relationship Id="rId1" Type="http://schemas.openxmlformats.org/officeDocument/2006/relationships/slideLayout" Target="../slideLayouts/slideLayout2.xml"/><Relationship Id="rId6" Type="http://schemas.openxmlformats.org/officeDocument/2006/relationships/image" Target="../media/image151.emf"/><Relationship Id="rId11" Type="http://schemas.openxmlformats.org/officeDocument/2006/relationships/image" Target="../media/image156.emf"/><Relationship Id="rId5" Type="http://schemas.openxmlformats.org/officeDocument/2006/relationships/image" Target="../media/image150.emf"/><Relationship Id="rId10" Type="http://schemas.openxmlformats.org/officeDocument/2006/relationships/image" Target="../media/image155.emf"/><Relationship Id="rId4" Type="http://schemas.openxmlformats.org/officeDocument/2006/relationships/image" Target="../media/image149.emf"/><Relationship Id="rId9" Type="http://schemas.openxmlformats.org/officeDocument/2006/relationships/image" Target="../media/image154.emf"/></Relationships>
</file>

<file path=ppt/slides/_rels/slide49.xml.rels><?xml version="1.0" encoding="UTF-8" standalone="yes"?>
<Relationships xmlns="http://schemas.openxmlformats.org/package/2006/relationships"><Relationship Id="rId8" Type="http://schemas.openxmlformats.org/officeDocument/2006/relationships/image" Target="../media/image162.emf"/><Relationship Id="rId3" Type="http://schemas.openxmlformats.org/officeDocument/2006/relationships/image" Target="../media/image158.emf"/><Relationship Id="rId7" Type="http://schemas.openxmlformats.org/officeDocument/2006/relationships/image" Target="../media/image161.emf"/><Relationship Id="rId2" Type="http://schemas.openxmlformats.org/officeDocument/2006/relationships/image" Target="../media/image157.emf"/><Relationship Id="rId1" Type="http://schemas.openxmlformats.org/officeDocument/2006/relationships/slideLayout" Target="../slideLayouts/slideLayout2.xml"/><Relationship Id="rId6" Type="http://schemas.openxmlformats.org/officeDocument/2006/relationships/image" Target="../media/image84.emf"/><Relationship Id="rId5" Type="http://schemas.openxmlformats.org/officeDocument/2006/relationships/image" Target="../media/image160.emf"/><Relationship Id="rId10" Type="http://schemas.openxmlformats.org/officeDocument/2006/relationships/image" Target="../media/image163.emf"/><Relationship Id="rId4" Type="http://schemas.openxmlformats.org/officeDocument/2006/relationships/image" Target="../media/image159.emf"/><Relationship Id="rId9" Type="http://schemas.openxmlformats.org/officeDocument/2006/relationships/image" Target="../media/image81.emf"/></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50.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image" Target="../media/image164.emf"/><Relationship Id="rId1" Type="http://schemas.openxmlformats.org/officeDocument/2006/relationships/slideLayout" Target="../slideLayouts/slideLayout2.xml"/><Relationship Id="rId6" Type="http://schemas.openxmlformats.org/officeDocument/2006/relationships/image" Target="../media/image168.emf"/><Relationship Id="rId5" Type="http://schemas.openxmlformats.org/officeDocument/2006/relationships/image" Target="../media/image167.emf"/><Relationship Id="rId4" Type="http://schemas.openxmlformats.org/officeDocument/2006/relationships/image" Target="../media/image166.emf"/></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8.emf"/><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4.png"/><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Using Local Moment Invariants for Partial 3D Shape Matching and Retrieval</a:t>
            </a:r>
            <a:endParaRPr lang="en-US" sz="4400" dirty="0"/>
          </a:p>
        </p:txBody>
      </p:sp>
      <p:sp>
        <p:nvSpPr>
          <p:cNvPr id="3" name="Subtitle 2"/>
          <p:cNvSpPr>
            <a:spLocks noGrp="1"/>
          </p:cNvSpPr>
          <p:nvPr>
            <p:ph type="subTitle" idx="1"/>
          </p:nvPr>
        </p:nvSpPr>
        <p:spPr>
          <a:xfrm>
            <a:off x="1143000" y="3977880"/>
            <a:ext cx="6858000" cy="1241822"/>
          </a:xfrm>
        </p:spPr>
        <p:txBody>
          <a:bodyPr>
            <a:normAutofit fontScale="70000" lnSpcReduction="20000"/>
          </a:bodyPr>
          <a:lstStyle/>
          <a:p>
            <a:r>
              <a:rPr lang="en-US" dirty="0" smtClean="0"/>
              <a:t>Ammar </a:t>
            </a:r>
            <a:r>
              <a:rPr lang="en-US" dirty="0" err="1" smtClean="0"/>
              <a:t>Hattab</a:t>
            </a:r>
            <a:endParaRPr lang="en-US" dirty="0" smtClean="0"/>
          </a:p>
          <a:p>
            <a:r>
              <a:rPr lang="en-US" dirty="0" smtClean="0"/>
              <a:t>2013</a:t>
            </a:r>
          </a:p>
          <a:p>
            <a:r>
              <a:rPr lang="en-US" dirty="0" smtClean="0"/>
              <a:t>Digital Geometry Course</a:t>
            </a:r>
          </a:p>
          <a:p>
            <a:r>
              <a:rPr lang="en-US" dirty="0" smtClean="0"/>
              <a:t>Prof. Gabriel </a:t>
            </a:r>
            <a:r>
              <a:rPr lang="en-US" dirty="0" err="1" smtClean="0"/>
              <a:t>Tabuin</a:t>
            </a:r>
            <a:endParaRPr lang="en-US" dirty="0"/>
          </a:p>
        </p:txBody>
      </p:sp>
      <p:pic>
        <p:nvPicPr>
          <p:cNvPr id="4" name="Picture 3"/>
          <p:cNvPicPr>
            <a:picLocks noChangeAspect="1"/>
          </p:cNvPicPr>
          <p:nvPr/>
        </p:nvPicPr>
        <p:blipFill>
          <a:blip r:embed="rId2"/>
          <a:stretch>
            <a:fillRect/>
          </a:stretch>
        </p:blipFill>
        <p:spPr>
          <a:xfrm>
            <a:off x="1285688" y="3977880"/>
            <a:ext cx="1450976" cy="2356549"/>
          </a:xfrm>
          <a:prstGeom prst="rect">
            <a:avLst/>
          </a:prstGeom>
        </p:spPr>
      </p:pic>
      <p:pic>
        <p:nvPicPr>
          <p:cNvPr id="5" name="Picture 4"/>
          <p:cNvPicPr>
            <a:picLocks noChangeAspect="1"/>
          </p:cNvPicPr>
          <p:nvPr/>
        </p:nvPicPr>
        <p:blipFill>
          <a:blip r:embed="rId3"/>
          <a:stretch>
            <a:fillRect/>
          </a:stretch>
        </p:blipFill>
        <p:spPr>
          <a:xfrm>
            <a:off x="6013077" y="3977880"/>
            <a:ext cx="1852991" cy="1987638"/>
          </a:xfrm>
          <a:prstGeom prst="rect">
            <a:avLst/>
          </a:prstGeom>
        </p:spPr>
      </p:pic>
    </p:spTree>
    <p:extLst>
      <p:ext uri="{BB962C8B-B14F-4D97-AF65-F5344CB8AC3E}">
        <p14:creationId xmlns:p14="http://schemas.microsoft.com/office/powerpoint/2010/main" val="1177295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Tangential Relaxation</a:t>
            </a:r>
            <a:endParaRPr lang="en-US" dirty="0"/>
          </a:p>
        </p:txBody>
      </p:sp>
      <p:sp>
        <p:nvSpPr>
          <p:cNvPr id="4" name="Content Placeholder 3"/>
          <p:cNvSpPr>
            <a:spLocks noGrp="1"/>
          </p:cNvSpPr>
          <p:nvPr>
            <p:ph idx="1"/>
          </p:nvPr>
        </p:nvSpPr>
        <p:spPr/>
        <p:txBody>
          <a:bodyPr/>
          <a:lstStyle/>
          <a:p>
            <a:r>
              <a:rPr lang="en-US" dirty="0"/>
              <a:t>Local “spring” relaxation</a:t>
            </a:r>
          </a:p>
          <a:p>
            <a:r>
              <a:rPr lang="en-US" dirty="0" smtClean="0"/>
              <a:t>Using uniform </a:t>
            </a:r>
            <a:r>
              <a:rPr lang="en-US" dirty="0" err="1"/>
              <a:t>Laplacian</a:t>
            </a:r>
            <a:r>
              <a:rPr lang="en-US" dirty="0"/>
              <a:t> smoothing</a:t>
            </a:r>
          </a:p>
        </p:txBody>
      </p:sp>
      <p:pic>
        <p:nvPicPr>
          <p:cNvPr id="14" name="Picture 13"/>
          <p:cNvPicPr>
            <a:picLocks noChangeAspect="1"/>
          </p:cNvPicPr>
          <p:nvPr/>
        </p:nvPicPr>
        <p:blipFill>
          <a:blip r:embed="rId2"/>
          <a:stretch>
            <a:fillRect/>
          </a:stretch>
        </p:blipFill>
        <p:spPr>
          <a:xfrm>
            <a:off x="4057156" y="3190649"/>
            <a:ext cx="1594343" cy="3139630"/>
          </a:xfrm>
          <a:prstGeom prst="rect">
            <a:avLst/>
          </a:prstGeom>
        </p:spPr>
      </p:pic>
    </p:spTree>
    <p:extLst>
      <p:ext uri="{BB962C8B-B14F-4D97-AF65-F5344CB8AC3E}">
        <p14:creationId xmlns:p14="http://schemas.microsoft.com/office/powerpoint/2010/main" val="2501444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594475" y="3501699"/>
            <a:ext cx="2317750" cy="1297940"/>
          </a:xfrm>
          <a:prstGeom prst="rect">
            <a:avLst/>
          </a:prstGeom>
        </p:spPr>
      </p:pic>
      <p:sp>
        <p:nvSpPr>
          <p:cNvPr id="2" name="Title 1"/>
          <p:cNvSpPr>
            <a:spLocks noGrp="1"/>
          </p:cNvSpPr>
          <p:nvPr>
            <p:ph type="title"/>
          </p:nvPr>
        </p:nvSpPr>
        <p:spPr/>
        <p:txBody>
          <a:bodyPr/>
          <a:lstStyle/>
          <a:p>
            <a:r>
              <a:rPr lang="en-US" dirty="0" smtClean="0"/>
              <a:t>Tangential Relaxation</a:t>
            </a:r>
            <a:endParaRPr lang="en-US" dirty="0"/>
          </a:p>
        </p:txBody>
      </p:sp>
      <p:sp>
        <p:nvSpPr>
          <p:cNvPr id="3" name="Content Placeholder 2"/>
          <p:cNvSpPr>
            <a:spLocks noGrp="1"/>
          </p:cNvSpPr>
          <p:nvPr>
            <p:ph idx="1"/>
          </p:nvPr>
        </p:nvSpPr>
        <p:spPr>
          <a:xfrm>
            <a:off x="628650" y="1825625"/>
            <a:ext cx="6994364" cy="4351338"/>
          </a:xfrm>
        </p:spPr>
        <p:txBody>
          <a:bodyPr>
            <a:normAutofit/>
          </a:bodyPr>
          <a:lstStyle/>
          <a:p>
            <a:r>
              <a:rPr lang="en-US" sz="2000" dirty="0" smtClean="0"/>
              <a:t>Compute </a:t>
            </a:r>
            <a:r>
              <a:rPr lang="en-US" sz="2000" dirty="0" err="1" smtClean="0"/>
              <a:t>Bary</a:t>
            </a:r>
            <a:r>
              <a:rPr lang="en-US" sz="2000" dirty="0" smtClean="0"/>
              <a:t>-center </a:t>
            </a:r>
            <a:r>
              <a:rPr lang="en-US" sz="2000" dirty="0"/>
              <a:t>of one-ring neighbors:</a:t>
            </a:r>
            <a:endParaRPr lang="en-US" sz="2000" dirty="0" smtClean="0"/>
          </a:p>
          <a:p>
            <a:endParaRPr lang="en-US" sz="2000" dirty="0" smtClean="0"/>
          </a:p>
          <a:p>
            <a:endParaRPr lang="en-US" sz="2000" dirty="0" smtClean="0"/>
          </a:p>
          <a:p>
            <a:endParaRPr lang="en-US" sz="2000" dirty="0"/>
          </a:p>
          <a:p>
            <a:r>
              <a:rPr lang="en-US" sz="2000" dirty="0" smtClean="0"/>
              <a:t>But we want to </a:t>
            </a:r>
            <a:r>
              <a:rPr lang="en-US" sz="2000" b="1" dirty="0" smtClean="0"/>
              <a:t>restrict</a:t>
            </a:r>
            <a:r>
              <a:rPr lang="en-US" sz="2000" dirty="0" smtClean="0"/>
              <a:t> the vertex movement </a:t>
            </a:r>
            <a:r>
              <a:rPr lang="en-US" sz="2000" dirty="0"/>
              <a:t>to </a:t>
            </a:r>
            <a:r>
              <a:rPr lang="en-US" sz="2000" b="1" dirty="0"/>
              <a:t>tangent</a:t>
            </a:r>
            <a:r>
              <a:rPr lang="en-US" sz="2000" dirty="0"/>
              <a:t> </a:t>
            </a:r>
            <a:r>
              <a:rPr lang="en-US" sz="2000" dirty="0" smtClean="0"/>
              <a:t>plane (to </a:t>
            </a:r>
            <a:r>
              <a:rPr lang="en-US" sz="2000" b="1" dirty="0" smtClean="0"/>
              <a:t>keep</a:t>
            </a:r>
            <a:r>
              <a:rPr lang="en-US" sz="2000" dirty="0" smtClean="0"/>
              <a:t> the vertex approx. </a:t>
            </a:r>
            <a:r>
              <a:rPr lang="en-US" sz="2000" b="1" dirty="0"/>
              <a:t>on </a:t>
            </a:r>
            <a:r>
              <a:rPr lang="en-US" sz="2000" b="1" dirty="0" smtClean="0"/>
              <a:t>surface</a:t>
            </a:r>
            <a:r>
              <a:rPr lang="en-US" sz="2000" dirty="0" smtClean="0"/>
              <a:t>)</a:t>
            </a:r>
          </a:p>
          <a:p>
            <a:endParaRPr lang="en-US" sz="2000" dirty="0"/>
          </a:p>
          <a:p>
            <a:pPr marL="0" indent="0">
              <a:buNone/>
            </a:pPr>
            <a:endParaRPr lang="en-US" sz="2000" dirty="0" smtClean="0"/>
          </a:p>
          <a:p>
            <a:r>
              <a:rPr lang="en-US" sz="2000" dirty="0" smtClean="0"/>
              <a:t>by projecting q onto the vertex </a:t>
            </a:r>
            <a:r>
              <a:rPr lang="en-US" sz="2000" b="1" dirty="0" smtClean="0"/>
              <a:t>tangent plane</a:t>
            </a:r>
            <a:r>
              <a:rPr lang="en-US" sz="2000" dirty="0" smtClean="0"/>
              <a:t>:</a:t>
            </a:r>
            <a:endParaRPr lang="en-US" sz="2000" dirty="0"/>
          </a:p>
          <a:p>
            <a:endParaRPr lang="en-US" sz="2000" dirty="0"/>
          </a:p>
          <a:p>
            <a:endParaRPr lang="en-US" sz="2000" dirty="0"/>
          </a:p>
        </p:txBody>
      </p:sp>
      <p:pic>
        <p:nvPicPr>
          <p:cNvPr id="5" name="Picture 4"/>
          <p:cNvPicPr>
            <a:picLocks noChangeAspect="1"/>
          </p:cNvPicPr>
          <p:nvPr/>
        </p:nvPicPr>
        <p:blipFill>
          <a:blip r:embed="rId3"/>
          <a:stretch>
            <a:fillRect/>
          </a:stretch>
        </p:blipFill>
        <p:spPr>
          <a:xfrm>
            <a:off x="113807" y="7197726"/>
            <a:ext cx="1029686" cy="2027690"/>
          </a:xfrm>
          <a:prstGeom prst="rect">
            <a:avLst/>
          </a:prstGeom>
        </p:spPr>
      </p:pic>
      <p:pic>
        <p:nvPicPr>
          <p:cNvPr id="6" name="Picture 5"/>
          <p:cNvPicPr>
            <a:picLocks noChangeAspect="1"/>
          </p:cNvPicPr>
          <p:nvPr/>
        </p:nvPicPr>
        <p:blipFill>
          <a:blip r:embed="rId4"/>
          <a:stretch>
            <a:fillRect/>
          </a:stretch>
        </p:blipFill>
        <p:spPr>
          <a:xfrm>
            <a:off x="2586993" y="2249800"/>
            <a:ext cx="3077677" cy="923303"/>
          </a:xfrm>
          <a:prstGeom prst="rect">
            <a:avLst/>
          </a:prstGeom>
        </p:spPr>
      </p:pic>
      <p:pic>
        <p:nvPicPr>
          <p:cNvPr id="8" name="Picture 7"/>
          <p:cNvPicPr>
            <a:picLocks noChangeAspect="1"/>
          </p:cNvPicPr>
          <p:nvPr/>
        </p:nvPicPr>
        <p:blipFill>
          <a:blip r:embed="rId5"/>
          <a:stretch>
            <a:fillRect/>
          </a:stretch>
        </p:blipFill>
        <p:spPr>
          <a:xfrm>
            <a:off x="1348742" y="7197726"/>
            <a:ext cx="6079641" cy="385764"/>
          </a:xfrm>
          <a:prstGeom prst="rect">
            <a:avLst/>
          </a:prstGeom>
        </p:spPr>
      </p:pic>
      <p:sp>
        <p:nvSpPr>
          <p:cNvPr id="9" name="Rectangle 8"/>
          <p:cNvSpPr/>
          <p:nvPr/>
        </p:nvSpPr>
        <p:spPr>
          <a:xfrm>
            <a:off x="2952444" y="5563494"/>
            <a:ext cx="2712226" cy="461665"/>
          </a:xfrm>
          <a:prstGeom prst="rect">
            <a:avLst/>
          </a:prstGeom>
        </p:spPr>
        <p:txBody>
          <a:bodyPr wrap="square">
            <a:spAutoFit/>
          </a:bodyPr>
          <a:lstStyle/>
          <a:p>
            <a:r>
              <a:rPr lang="en-US" sz="2400" b="1" dirty="0" smtClean="0"/>
              <a:t>p’ = q + </a:t>
            </a:r>
            <a:r>
              <a:rPr lang="en-US" sz="2400" b="1" dirty="0" err="1" smtClean="0"/>
              <a:t>nn</a:t>
            </a:r>
            <a:r>
              <a:rPr lang="en-US" sz="2400" b="1" baseline="30000" dirty="0" err="1" smtClean="0"/>
              <a:t>T</a:t>
            </a:r>
            <a:r>
              <a:rPr lang="en-US" sz="2400" b="1" dirty="0" smtClean="0"/>
              <a:t>(p - q)</a:t>
            </a:r>
            <a:endParaRPr lang="en-US" sz="2400" b="1" dirty="0"/>
          </a:p>
        </p:txBody>
      </p:sp>
      <p:pic>
        <p:nvPicPr>
          <p:cNvPr id="11" name="Picture 10"/>
          <p:cNvPicPr>
            <a:picLocks noChangeAspect="1"/>
          </p:cNvPicPr>
          <p:nvPr/>
        </p:nvPicPr>
        <p:blipFill>
          <a:blip r:embed="rId6"/>
          <a:stretch>
            <a:fillRect/>
          </a:stretch>
        </p:blipFill>
        <p:spPr>
          <a:xfrm>
            <a:off x="6633068" y="5220857"/>
            <a:ext cx="2425700" cy="1547980"/>
          </a:xfrm>
          <a:prstGeom prst="rect">
            <a:avLst/>
          </a:prstGeom>
        </p:spPr>
      </p:pic>
      <p:pic>
        <p:nvPicPr>
          <p:cNvPr id="12" name="Picture 11"/>
          <p:cNvPicPr>
            <a:picLocks noChangeAspect="1"/>
          </p:cNvPicPr>
          <p:nvPr/>
        </p:nvPicPr>
        <p:blipFill>
          <a:blip r:embed="rId7"/>
          <a:stretch>
            <a:fillRect/>
          </a:stretch>
        </p:blipFill>
        <p:spPr>
          <a:xfrm>
            <a:off x="6362700" y="1819279"/>
            <a:ext cx="2781300" cy="1400175"/>
          </a:xfrm>
          <a:prstGeom prst="rect">
            <a:avLst/>
          </a:prstGeom>
        </p:spPr>
      </p:pic>
    </p:spTree>
    <p:extLst>
      <p:ext uri="{BB962C8B-B14F-4D97-AF65-F5344CB8AC3E}">
        <p14:creationId xmlns:p14="http://schemas.microsoft.com/office/powerpoint/2010/main" val="49789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42900" y="236204"/>
            <a:ext cx="3944542" cy="3177846"/>
            <a:chOff x="342900" y="236204"/>
            <a:chExt cx="3944542" cy="3177846"/>
          </a:xfrm>
        </p:grpSpPr>
        <p:pic>
          <p:nvPicPr>
            <p:cNvPr id="6" name="Picture 5"/>
            <p:cNvPicPr>
              <a:picLocks noChangeAspect="1"/>
            </p:cNvPicPr>
            <p:nvPr/>
          </p:nvPicPr>
          <p:blipFill>
            <a:blip r:embed="rId2"/>
            <a:stretch>
              <a:fillRect/>
            </a:stretch>
          </p:blipFill>
          <p:spPr>
            <a:xfrm>
              <a:off x="342900" y="605536"/>
              <a:ext cx="3944542" cy="2808514"/>
            </a:xfrm>
            <a:prstGeom prst="rect">
              <a:avLst/>
            </a:prstGeom>
          </p:spPr>
        </p:pic>
        <p:sp>
          <p:nvSpPr>
            <p:cNvPr id="11" name="TextBox 10"/>
            <p:cNvSpPr txBox="1"/>
            <p:nvPr/>
          </p:nvSpPr>
          <p:spPr>
            <a:xfrm>
              <a:off x="1568011" y="236204"/>
              <a:ext cx="1721946" cy="369332"/>
            </a:xfrm>
            <a:prstGeom prst="rect">
              <a:avLst/>
            </a:prstGeom>
            <a:noFill/>
          </p:spPr>
          <p:txBody>
            <a:bodyPr wrap="none" rtlCol="0">
              <a:spAutoFit/>
            </a:bodyPr>
            <a:lstStyle/>
            <a:p>
              <a:r>
                <a:rPr lang="en-US" dirty="0" smtClean="0"/>
                <a:t>1. Original Mesh</a:t>
              </a:r>
              <a:endParaRPr lang="en-US" dirty="0"/>
            </a:p>
          </p:txBody>
        </p:sp>
      </p:grpSp>
      <p:grpSp>
        <p:nvGrpSpPr>
          <p:cNvPr id="19" name="Group 18"/>
          <p:cNvGrpSpPr/>
          <p:nvPr/>
        </p:nvGrpSpPr>
        <p:grpSpPr>
          <a:xfrm>
            <a:off x="4804539" y="236204"/>
            <a:ext cx="3944542" cy="3177846"/>
            <a:chOff x="4804539" y="236204"/>
            <a:chExt cx="3944542" cy="3177846"/>
          </a:xfrm>
        </p:grpSpPr>
        <p:pic>
          <p:nvPicPr>
            <p:cNvPr id="8" name="Picture 7"/>
            <p:cNvPicPr>
              <a:picLocks noChangeAspect="1"/>
            </p:cNvPicPr>
            <p:nvPr/>
          </p:nvPicPr>
          <p:blipFill>
            <a:blip r:embed="rId3"/>
            <a:stretch>
              <a:fillRect/>
            </a:stretch>
          </p:blipFill>
          <p:spPr>
            <a:xfrm>
              <a:off x="4804539" y="605536"/>
              <a:ext cx="3944542" cy="2808514"/>
            </a:xfrm>
            <a:prstGeom prst="rect">
              <a:avLst/>
            </a:prstGeom>
          </p:spPr>
        </p:pic>
        <p:sp>
          <p:nvSpPr>
            <p:cNvPr id="12" name="TextBox 11"/>
            <p:cNvSpPr txBox="1"/>
            <p:nvPr/>
          </p:nvSpPr>
          <p:spPr>
            <a:xfrm>
              <a:off x="5607375" y="236204"/>
              <a:ext cx="2302362" cy="369332"/>
            </a:xfrm>
            <a:prstGeom prst="rect">
              <a:avLst/>
            </a:prstGeom>
            <a:noFill/>
          </p:spPr>
          <p:txBody>
            <a:bodyPr wrap="none" rtlCol="0">
              <a:spAutoFit/>
            </a:bodyPr>
            <a:lstStyle/>
            <a:p>
              <a:r>
                <a:rPr lang="en-US" dirty="0" smtClean="0"/>
                <a:t>2. After Splitting Edges</a:t>
              </a:r>
              <a:endParaRPr lang="en-US" dirty="0"/>
            </a:p>
          </p:txBody>
        </p:sp>
      </p:grpSp>
      <p:grpSp>
        <p:nvGrpSpPr>
          <p:cNvPr id="20" name="Group 19"/>
          <p:cNvGrpSpPr/>
          <p:nvPr/>
        </p:nvGrpSpPr>
        <p:grpSpPr>
          <a:xfrm>
            <a:off x="342900" y="3680154"/>
            <a:ext cx="3944542" cy="3177846"/>
            <a:chOff x="342900" y="3680154"/>
            <a:chExt cx="3944542" cy="3177846"/>
          </a:xfrm>
        </p:grpSpPr>
        <p:pic>
          <p:nvPicPr>
            <p:cNvPr id="9" name="Picture 8"/>
            <p:cNvPicPr>
              <a:picLocks noChangeAspect="1"/>
            </p:cNvPicPr>
            <p:nvPr/>
          </p:nvPicPr>
          <p:blipFill>
            <a:blip r:embed="rId4"/>
            <a:stretch>
              <a:fillRect/>
            </a:stretch>
          </p:blipFill>
          <p:spPr>
            <a:xfrm>
              <a:off x="342900" y="4049486"/>
              <a:ext cx="3944542" cy="2808514"/>
            </a:xfrm>
            <a:prstGeom prst="rect">
              <a:avLst/>
            </a:prstGeom>
          </p:spPr>
        </p:pic>
        <p:sp>
          <p:nvSpPr>
            <p:cNvPr id="14" name="TextBox 13"/>
            <p:cNvSpPr txBox="1"/>
            <p:nvPr/>
          </p:nvSpPr>
          <p:spPr>
            <a:xfrm>
              <a:off x="1292198" y="3680154"/>
              <a:ext cx="2273571" cy="369332"/>
            </a:xfrm>
            <a:prstGeom prst="rect">
              <a:avLst/>
            </a:prstGeom>
            <a:noFill/>
          </p:spPr>
          <p:txBody>
            <a:bodyPr wrap="none" rtlCol="0">
              <a:spAutoFit/>
            </a:bodyPr>
            <a:lstStyle/>
            <a:p>
              <a:r>
                <a:rPr lang="en-US" dirty="0"/>
                <a:t>2. </a:t>
              </a:r>
              <a:r>
                <a:rPr lang="en-US" dirty="0" smtClean="0"/>
                <a:t>After Flipping Edges</a:t>
              </a:r>
              <a:endParaRPr lang="en-US" dirty="0"/>
            </a:p>
          </p:txBody>
        </p:sp>
      </p:grpSp>
      <p:grpSp>
        <p:nvGrpSpPr>
          <p:cNvPr id="21" name="Group 20"/>
          <p:cNvGrpSpPr/>
          <p:nvPr/>
        </p:nvGrpSpPr>
        <p:grpSpPr>
          <a:xfrm>
            <a:off x="4804539" y="3680154"/>
            <a:ext cx="3944542" cy="3177846"/>
            <a:chOff x="4804539" y="3680154"/>
            <a:chExt cx="3944542" cy="3177846"/>
          </a:xfrm>
        </p:grpSpPr>
        <p:pic>
          <p:nvPicPr>
            <p:cNvPr id="10" name="Picture 9"/>
            <p:cNvPicPr>
              <a:picLocks noChangeAspect="1"/>
            </p:cNvPicPr>
            <p:nvPr/>
          </p:nvPicPr>
          <p:blipFill>
            <a:blip r:embed="rId5"/>
            <a:stretch>
              <a:fillRect/>
            </a:stretch>
          </p:blipFill>
          <p:spPr>
            <a:xfrm>
              <a:off x="4804539" y="4049486"/>
              <a:ext cx="3944542" cy="2808514"/>
            </a:xfrm>
            <a:prstGeom prst="rect">
              <a:avLst/>
            </a:prstGeom>
          </p:spPr>
        </p:pic>
        <p:sp>
          <p:nvSpPr>
            <p:cNvPr id="15" name="TextBox 14"/>
            <p:cNvSpPr txBox="1"/>
            <p:nvPr/>
          </p:nvSpPr>
          <p:spPr>
            <a:xfrm>
              <a:off x="5297706" y="3680154"/>
              <a:ext cx="2928879" cy="369332"/>
            </a:xfrm>
            <a:prstGeom prst="rect">
              <a:avLst/>
            </a:prstGeom>
            <a:noFill/>
          </p:spPr>
          <p:txBody>
            <a:bodyPr wrap="none" rtlCol="0">
              <a:spAutoFit/>
            </a:bodyPr>
            <a:lstStyle/>
            <a:p>
              <a:r>
                <a:rPr lang="en-US" dirty="0" smtClean="0"/>
                <a:t>4. After Tangential Relaxation</a:t>
              </a:r>
              <a:endParaRPr lang="en-US" dirty="0"/>
            </a:p>
          </p:txBody>
        </p:sp>
      </p:grpSp>
    </p:spTree>
    <p:extLst>
      <p:ext uri="{BB962C8B-B14F-4D97-AF65-F5344CB8AC3E}">
        <p14:creationId xmlns:p14="http://schemas.microsoft.com/office/powerpoint/2010/main" val="159058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Remeshing</a:t>
            </a:r>
            <a:r>
              <a:rPr lang="en-US" dirty="0" smtClean="0"/>
              <a:t> Example</a:t>
            </a:r>
            <a:endParaRPr lang="en-US" dirty="0"/>
          </a:p>
        </p:txBody>
      </p:sp>
      <p:pic>
        <p:nvPicPr>
          <p:cNvPr id="4" name="Picture 3"/>
          <p:cNvPicPr>
            <a:picLocks noChangeAspect="1"/>
          </p:cNvPicPr>
          <p:nvPr/>
        </p:nvPicPr>
        <p:blipFill>
          <a:blip r:embed="rId2"/>
          <a:stretch>
            <a:fillRect/>
          </a:stretch>
        </p:blipFill>
        <p:spPr>
          <a:xfrm>
            <a:off x="838200" y="1423989"/>
            <a:ext cx="3991046" cy="2841625"/>
          </a:xfrm>
          <a:prstGeom prst="rect">
            <a:avLst/>
          </a:prstGeom>
        </p:spPr>
      </p:pic>
      <p:pic>
        <p:nvPicPr>
          <p:cNvPr id="5" name="Picture 4"/>
          <p:cNvPicPr>
            <a:picLocks noChangeAspect="1"/>
          </p:cNvPicPr>
          <p:nvPr/>
        </p:nvPicPr>
        <p:blipFill>
          <a:blip r:embed="rId3"/>
          <a:stretch>
            <a:fillRect/>
          </a:stretch>
        </p:blipFill>
        <p:spPr>
          <a:xfrm>
            <a:off x="5014089" y="1423989"/>
            <a:ext cx="3991046" cy="2841625"/>
          </a:xfrm>
          <a:prstGeom prst="rect">
            <a:avLst/>
          </a:prstGeom>
        </p:spPr>
      </p:pic>
    </p:spTree>
    <p:extLst>
      <p:ext uri="{BB962C8B-B14F-4D97-AF65-F5344CB8AC3E}">
        <p14:creationId xmlns:p14="http://schemas.microsoft.com/office/powerpoint/2010/main" val="4012929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Finding Interest Points</a:t>
            </a:r>
            <a:endParaRPr lang="en-US" dirty="0"/>
          </a:p>
        </p:txBody>
      </p:sp>
      <p:pic>
        <p:nvPicPr>
          <p:cNvPr id="4" name="Picture 2" descr="http://users.dcc.uchile.cl/~isipiran/images/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076" y="7058408"/>
            <a:ext cx="1802087" cy="20181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sers.dcc.uchile.cl/~isipiran/images/harr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920" y="7058408"/>
            <a:ext cx="3536156" cy="19502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628650" y="1825625"/>
            <a:ext cx="6276975" cy="4351338"/>
          </a:xfrm>
        </p:spPr>
        <p:txBody>
          <a:bodyPr>
            <a:normAutofit/>
          </a:bodyPr>
          <a:lstStyle/>
          <a:p>
            <a:r>
              <a:rPr lang="en-US" dirty="0" smtClean="0"/>
              <a:t>We need to select few regions of the mesh “</a:t>
            </a:r>
            <a:r>
              <a:rPr lang="en-US" b="1" dirty="0" smtClean="0"/>
              <a:t>Interest Regions</a:t>
            </a:r>
            <a:r>
              <a:rPr lang="en-US" dirty="0" smtClean="0"/>
              <a:t>”</a:t>
            </a:r>
          </a:p>
          <a:p>
            <a:r>
              <a:rPr lang="en-US" dirty="0" smtClean="0"/>
              <a:t>To allow retrieval for </a:t>
            </a:r>
            <a:r>
              <a:rPr lang="en-US" b="1" dirty="0" smtClean="0"/>
              <a:t>partially occluded </a:t>
            </a:r>
            <a:r>
              <a:rPr lang="en-US" dirty="0" smtClean="0"/>
              <a:t>meshes, or only using one part of the mesh</a:t>
            </a:r>
          </a:p>
          <a:p>
            <a:r>
              <a:rPr lang="en-US" dirty="0" smtClean="0"/>
              <a:t>Also to allow retrieval for meshes with </a:t>
            </a:r>
            <a:r>
              <a:rPr lang="en-US" b="1" dirty="0" smtClean="0"/>
              <a:t>non-rigid</a:t>
            </a:r>
            <a:r>
              <a:rPr lang="en-US" dirty="0" smtClean="0"/>
              <a:t> transformations</a:t>
            </a:r>
          </a:p>
          <a:p>
            <a:r>
              <a:rPr lang="en-US" dirty="0" smtClean="0"/>
              <a:t>So we decided to use </a:t>
            </a:r>
            <a:r>
              <a:rPr lang="en-US" b="1" dirty="0" smtClean="0"/>
              <a:t>Harris 3D </a:t>
            </a:r>
            <a:r>
              <a:rPr lang="en-US" dirty="0" smtClean="0"/>
              <a:t>interest points detector</a:t>
            </a:r>
            <a:endParaRPr lang="en-US" dirty="0"/>
          </a:p>
        </p:txBody>
      </p:sp>
      <p:pic>
        <p:nvPicPr>
          <p:cNvPr id="7" name="Picture 6"/>
          <p:cNvPicPr>
            <a:picLocks noChangeAspect="1"/>
          </p:cNvPicPr>
          <p:nvPr/>
        </p:nvPicPr>
        <p:blipFill>
          <a:blip r:embed="rId4"/>
          <a:stretch>
            <a:fillRect/>
          </a:stretch>
        </p:blipFill>
        <p:spPr>
          <a:xfrm>
            <a:off x="6825369" y="3877090"/>
            <a:ext cx="2061456" cy="1354434"/>
          </a:xfrm>
          <a:prstGeom prst="rect">
            <a:avLst/>
          </a:prstGeom>
        </p:spPr>
      </p:pic>
      <p:pic>
        <p:nvPicPr>
          <p:cNvPr id="8" name="Picture 7"/>
          <p:cNvPicPr>
            <a:picLocks noChangeAspect="1"/>
          </p:cNvPicPr>
          <p:nvPr/>
        </p:nvPicPr>
        <p:blipFill>
          <a:blip r:embed="rId5"/>
          <a:stretch>
            <a:fillRect/>
          </a:stretch>
        </p:blipFill>
        <p:spPr>
          <a:xfrm>
            <a:off x="6905625" y="2805725"/>
            <a:ext cx="2074216" cy="867137"/>
          </a:xfrm>
          <a:prstGeom prst="rect">
            <a:avLst/>
          </a:prstGeom>
        </p:spPr>
      </p:pic>
    </p:spTree>
    <p:extLst>
      <p:ext uri="{BB962C8B-B14F-4D97-AF65-F5344CB8AC3E}">
        <p14:creationId xmlns:p14="http://schemas.microsoft.com/office/powerpoint/2010/main" val="98380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Harris Image Corner Detection</a:t>
            </a:r>
          </a:p>
        </p:txBody>
      </p:sp>
      <p:sp>
        <p:nvSpPr>
          <p:cNvPr id="6" name="Content Placeholder 5"/>
          <p:cNvSpPr>
            <a:spLocks noGrp="1"/>
          </p:cNvSpPr>
          <p:nvPr>
            <p:ph idx="1"/>
          </p:nvPr>
        </p:nvSpPr>
        <p:spPr>
          <a:xfrm>
            <a:off x="628650" y="1825626"/>
            <a:ext cx="6788150" cy="660973"/>
          </a:xfrm>
        </p:spPr>
        <p:txBody>
          <a:bodyPr>
            <a:normAutofit/>
          </a:bodyPr>
          <a:lstStyle/>
          <a:p>
            <a:r>
              <a:rPr lang="en-US" sz="2000" dirty="0" smtClean="0"/>
              <a:t>By using a window and detecting a </a:t>
            </a:r>
            <a:r>
              <a:rPr lang="en-US" sz="2000" b="1" dirty="0" smtClean="0"/>
              <a:t>corner</a:t>
            </a:r>
            <a:r>
              <a:rPr lang="en-US" sz="2000" dirty="0" smtClean="0"/>
              <a:t> when there is a </a:t>
            </a:r>
            <a:r>
              <a:rPr lang="en-US" sz="2000" b="1" dirty="0" smtClean="0"/>
              <a:t>significant change in </a:t>
            </a:r>
            <a:r>
              <a:rPr lang="en-US" sz="2000" b="1" u="sng" dirty="0" smtClean="0"/>
              <a:t>all</a:t>
            </a:r>
            <a:r>
              <a:rPr lang="en-US" sz="2000" b="1" dirty="0" smtClean="0"/>
              <a:t> directions</a:t>
            </a:r>
          </a:p>
        </p:txBody>
      </p:sp>
      <p:pic>
        <p:nvPicPr>
          <p:cNvPr id="7" name="Picture 6"/>
          <p:cNvPicPr>
            <a:picLocks noChangeAspect="1"/>
          </p:cNvPicPr>
          <p:nvPr/>
        </p:nvPicPr>
        <p:blipFill rotWithShape="1">
          <a:blip r:embed="rId2"/>
          <a:srcRect b="32740"/>
          <a:stretch/>
        </p:blipFill>
        <p:spPr>
          <a:xfrm>
            <a:off x="7416800" y="1497644"/>
            <a:ext cx="1524000" cy="1398121"/>
          </a:xfrm>
          <a:prstGeom prst="rect">
            <a:avLst/>
          </a:prstGeom>
        </p:spPr>
      </p:pic>
      <p:grpSp>
        <p:nvGrpSpPr>
          <p:cNvPr id="31" name="Group 30"/>
          <p:cNvGrpSpPr/>
          <p:nvPr/>
        </p:nvGrpSpPr>
        <p:grpSpPr>
          <a:xfrm>
            <a:off x="971750" y="2700918"/>
            <a:ext cx="5827712" cy="1190622"/>
            <a:chOff x="1284288" y="3835400"/>
            <a:chExt cx="5827712" cy="1190622"/>
          </a:xfrm>
        </p:grpSpPr>
        <p:pic>
          <p:nvPicPr>
            <p:cNvPr id="13" name="Picture 12"/>
            <p:cNvPicPr>
              <a:picLocks noChangeAspect="1"/>
            </p:cNvPicPr>
            <p:nvPr/>
          </p:nvPicPr>
          <p:blipFill>
            <a:blip r:embed="rId3"/>
            <a:stretch>
              <a:fillRect/>
            </a:stretch>
          </p:blipFill>
          <p:spPr>
            <a:xfrm>
              <a:off x="1284288" y="3835400"/>
              <a:ext cx="5286375" cy="561975"/>
            </a:xfrm>
            <a:prstGeom prst="rect">
              <a:avLst/>
            </a:prstGeom>
          </p:spPr>
        </p:pic>
        <p:sp>
          <p:nvSpPr>
            <p:cNvPr id="14" name="Rounded Rectangle 13"/>
            <p:cNvSpPr/>
            <p:nvPr/>
          </p:nvSpPr>
          <p:spPr>
            <a:xfrm>
              <a:off x="6045200" y="4508500"/>
              <a:ext cx="1066800" cy="4953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Intensity</a:t>
              </a:r>
              <a:endParaRPr lang="en-US" dirty="0"/>
            </a:p>
          </p:txBody>
        </p:sp>
        <p:sp>
          <p:nvSpPr>
            <p:cNvPr id="17" name="Rounded Rectangle 16"/>
            <p:cNvSpPr/>
            <p:nvPr/>
          </p:nvSpPr>
          <p:spPr>
            <a:xfrm>
              <a:off x="3733800" y="4508500"/>
              <a:ext cx="1066800" cy="4953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Shifted Intensity</a:t>
              </a:r>
              <a:endParaRPr lang="en-US" dirty="0"/>
            </a:p>
          </p:txBody>
        </p:sp>
        <p:sp>
          <p:nvSpPr>
            <p:cNvPr id="18" name="Rounded Rectangle 17"/>
            <p:cNvSpPr/>
            <p:nvPr/>
          </p:nvSpPr>
          <p:spPr>
            <a:xfrm>
              <a:off x="1647825" y="4530722"/>
              <a:ext cx="1066800" cy="4953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Window Function</a:t>
              </a:r>
              <a:endParaRPr lang="en-US" dirty="0"/>
            </a:p>
          </p:txBody>
        </p:sp>
        <p:cxnSp>
          <p:nvCxnSpPr>
            <p:cNvPr id="16" name="Straight Arrow Connector 15"/>
            <p:cNvCxnSpPr/>
            <p:nvPr/>
          </p:nvCxnSpPr>
          <p:spPr>
            <a:xfrm>
              <a:off x="5676900" y="4116387"/>
              <a:ext cx="520700" cy="392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7" idx="0"/>
            </p:cNvCxnSpPr>
            <p:nvPr/>
          </p:nvCxnSpPr>
          <p:spPr>
            <a:xfrm>
              <a:off x="3594101" y="4116387"/>
              <a:ext cx="673099" cy="392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527301" y="4116387"/>
              <a:ext cx="187324" cy="414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8"/>
          <p:cNvPicPr>
            <a:picLocks noChangeAspect="1"/>
          </p:cNvPicPr>
          <p:nvPr/>
        </p:nvPicPr>
        <p:blipFill>
          <a:blip r:embed="rId4"/>
          <a:stretch>
            <a:fillRect/>
          </a:stretch>
        </p:blipFill>
        <p:spPr>
          <a:xfrm>
            <a:off x="385762" y="6982981"/>
            <a:ext cx="8372475" cy="1371600"/>
          </a:xfrm>
          <a:prstGeom prst="rect">
            <a:avLst/>
          </a:prstGeom>
        </p:spPr>
      </p:pic>
      <p:pic>
        <p:nvPicPr>
          <p:cNvPr id="30" name="Picture 29"/>
          <p:cNvPicPr>
            <a:picLocks noChangeAspect="1"/>
          </p:cNvPicPr>
          <p:nvPr/>
        </p:nvPicPr>
        <p:blipFill>
          <a:blip r:embed="rId5"/>
          <a:stretch>
            <a:fillRect/>
          </a:stretch>
        </p:blipFill>
        <p:spPr>
          <a:xfrm>
            <a:off x="2770349" y="4150312"/>
            <a:ext cx="5198663" cy="915889"/>
          </a:xfrm>
          <a:prstGeom prst="rect">
            <a:avLst/>
          </a:prstGeom>
        </p:spPr>
      </p:pic>
      <p:sp>
        <p:nvSpPr>
          <p:cNvPr id="1024" name="TextBox 1023"/>
          <p:cNvSpPr txBox="1"/>
          <p:nvPr/>
        </p:nvSpPr>
        <p:spPr>
          <a:xfrm>
            <a:off x="193228" y="4432032"/>
            <a:ext cx="2434513" cy="369332"/>
          </a:xfrm>
          <a:prstGeom prst="rect">
            <a:avLst/>
          </a:prstGeom>
          <a:noFill/>
        </p:spPr>
        <p:txBody>
          <a:bodyPr wrap="none" rtlCol="0">
            <a:spAutoFit/>
          </a:bodyPr>
          <a:lstStyle/>
          <a:p>
            <a:r>
              <a:rPr lang="en-US" b="1" dirty="0" smtClean="0"/>
              <a:t>Using Taylor Expansion:</a:t>
            </a:r>
            <a:endParaRPr lang="en-US" b="1" dirty="0"/>
          </a:p>
        </p:txBody>
      </p:sp>
      <p:pic>
        <p:nvPicPr>
          <p:cNvPr id="1027" name="Picture 1026"/>
          <p:cNvPicPr>
            <a:picLocks noChangeAspect="1"/>
          </p:cNvPicPr>
          <p:nvPr/>
        </p:nvPicPr>
        <p:blipFill>
          <a:blip r:embed="rId6"/>
          <a:stretch>
            <a:fillRect/>
          </a:stretch>
        </p:blipFill>
        <p:spPr>
          <a:xfrm>
            <a:off x="2770349" y="5113397"/>
            <a:ext cx="4678200" cy="723410"/>
          </a:xfrm>
          <a:prstGeom prst="rect">
            <a:avLst/>
          </a:prstGeom>
        </p:spPr>
      </p:pic>
      <p:sp>
        <p:nvSpPr>
          <p:cNvPr id="37" name="TextBox 36"/>
          <p:cNvSpPr txBox="1"/>
          <p:nvPr/>
        </p:nvSpPr>
        <p:spPr>
          <a:xfrm>
            <a:off x="845074" y="5300292"/>
            <a:ext cx="1782667" cy="369332"/>
          </a:xfrm>
          <a:prstGeom prst="rect">
            <a:avLst/>
          </a:prstGeom>
          <a:noFill/>
        </p:spPr>
        <p:txBody>
          <a:bodyPr wrap="none" rtlCol="0">
            <a:spAutoFit/>
          </a:bodyPr>
          <a:lstStyle/>
          <a:p>
            <a:r>
              <a:rPr lang="en-US" b="1" dirty="0" smtClean="0"/>
              <a:t>Harris Response:</a:t>
            </a:r>
            <a:endParaRPr lang="en-US" b="1" dirty="0"/>
          </a:p>
        </p:txBody>
      </p:sp>
    </p:spTree>
    <p:extLst>
      <p:ext uri="{BB962C8B-B14F-4D97-AF65-F5344CB8AC3E}">
        <p14:creationId xmlns:p14="http://schemas.microsoft.com/office/powerpoint/2010/main" val="54539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24"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Harris 3D</a:t>
            </a:r>
            <a:endParaRPr lang="en-US" dirty="0"/>
          </a:p>
        </p:txBody>
      </p:sp>
      <p:sp>
        <p:nvSpPr>
          <p:cNvPr id="4" name="Rectangle 3"/>
          <p:cNvSpPr/>
          <p:nvPr/>
        </p:nvSpPr>
        <p:spPr>
          <a:xfrm>
            <a:off x="661175" y="1506024"/>
            <a:ext cx="4186018" cy="369332"/>
          </a:xfrm>
          <a:prstGeom prst="rect">
            <a:avLst/>
          </a:prstGeom>
        </p:spPr>
        <p:txBody>
          <a:bodyPr wrap="none">
            <a:spAutoFit/>
          </a:bodyPr>
          <a:lstStyle/>
          <a:p>
            <a:r>
              <a:rPr lang="en-US" dirty="0"/>
              <a:t>Extension of </a:t>
            </a:r>
            <a:r>
              <a:rPr lang="en-US" b="1" dirty="0"/>
              <a:t>Harris Image Corner </a:t>
            </a:r>
            <a:r>
              <a:rPr lang="en-US" b="1" dirty="0" smtClean="0"/>
              <a:t>Detector</a:t>
            </a:r>
            <a:endParaRPr lang="en-US" b="1" dirty="0"/>
          </a:p>
        </p:txBody>
      </p:sp>
      <p:grpSp>
        <p:nvGrpSpPr>
          <p:cNvPr id="4114" name="Group 4113"/>
          <p:cNvGrpSpPr/>
          <p:nvPr/>
        </p:nvGrpSpPr>
        <p:grpSpPr>
          <a:xfrm>
            <a:off x="1308100" y="2185255"/>
            <a:ext cx="3000350" cy="1275852"/>
            <a:chOff x="1308100" y="2185255"/>
            <a:chExt cx="3000350" cy="1275852"/>
          </a:xfrm>
        </p:grpSpPr>
        <p:pic>
          <p:nvPicPr>
            <p:cNvPr id="6" name="Picture 5"/>
            <p:cNvPicPr>
              <a:picLocks noChangeAspect="1"/>
            </p:cNvPicPr>
            <p:nvPr/>
          </p:nvPicPr>
          <p:blipFill>
            <a:blip r:embed="rId2"/>
            <a:stretch>
              <a:fillRect/>
            </a:stretch>
          </p:blipFill>
          <p:spPr>
            <a:xfrm>
              <a:off x="3012971" y="2185255"/>
              <a:ext cx="1295479" cy="1275852"/>
            </a:xfrm>
            <a:prstGeom prst="rect">
              <a:avLst/>
            </a:prstGeom>
          </p:spPr>
        </p:pic>
        <p:cxnSp>
          <p:nvCxnSpPr>
            <p:cNvPr id="8" name="Straight Arrow Connector 7"/>
            <p:cNvCxnSpPr/>
            <p:nvPr/>
          </p:nvCxnSpPr>
          <p:spPr>
            <a:xfrm>
              <a:off x="1308100" y="2823181"/>
              <a:ext cx="1524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21036" y="2211510"/>
              <a:ext cx="1098128" cy="923330"/>
            </a:xfrm>
            <a:prstGeom prst="rect">
              <a:avLst/>
            </a:prstGeom>
          </p:spPr>
          <p:txBody>
            <a:bodyPr wrap="square">
              <a:spAutoFit/>
            </a:bodyPr>
            <a:lstStyle/>
            <a:p>
              <a:pPr algn="ctr"/>
              <a:r>
                <a:rPr lang="en-US" dirty="0" smtClean="0"/>
                <a:t>Find Neighbor Rings</a:t>
              </a:r>
              <a:endParaRPr lang="en-US" dirty="0"/>
            </a:p>
          </p:txBody>
        </p:sp>
      </p:grpSp>
      <p:grpSp>
        <p:nvGrpSpPr>
          <p:cNvPr id="4115" name="Group 4114"/>
          <p:cNvGrpSpPr/>
          <p:nvPr/>
        </p:nvGrpSpPr>
        <p:grpSpPr>
          <a:xfrm>
            <a:off x="4256508" y="1875355"/>
            <a:ext cx="3320567" cy="1566527"/>
            <a:chOff x="4256508" y="1875355"/>
            <a:chExt cx="3320567" cy="1566527"/>
          </a:xfrm>
        </p:grpSpPr>
        <p:cxnSp>
          <p:nvCxnSpPr>
            <p:cNvPr id="10" name="Straight Arrow Connector 9"/>
            <p:cNvCxnSpPr/>
            <p:nvPr/>
          </p:nvCxnSpPr>
          <p:spPr>
            <a:xfrm>
              <a:off x="4276385" y="2823181"/>
              <a:ext cx="1524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89321" y="2882386"/>
              <a:ext cx="1098128" cy="369332"/>
            </a:xfrm>
            <a:prstGeom prst="rect">
              <a:avLst/>
            </a:prstGeom>
          </p:spPr>
          <p:txBody>
            <a:bodyPr wrap="square">
              <a:spAutoFit/>
            </a:bodyPr>
            <a:lstStyle/>
            <a:p>
              <a:pPr algn="ctr"/>
              <a:r>
                <a:rPr lang="en-US" dirty="0" smtClean="0"/>
                <a:t>By PCA</a:t>
              </a:r>
              <a:endParaRPr lang="en-US" dirty="0"/>
            </a:p>
          </p:txBody>
        </p:sp>
        <p:sp>
          <p:nvSpPr>
            <p:cNvPr id="12" name="Rectangle 11"/>
            <p:cNvSpPr/>
            <p:nvPr/>
          </p:nvSpPr>
          <p:spPr>
            <a:xfrm>
              <a:off x="4256508" y="1908256"/>
              <a:ext cx="1595819" cy="923330"/>
            </a:xfrm>
            <a:prstGeom prst="rect">
              <a:avLst/>
            </a:prstGeom>
          </p:spPr>
          <p:txBody>
            <a:bodyPr wrap="square">
              <a:spAutoFit/>
            </a:bodyPr>
            <a:lstStyle/>
            <a:p>
              <a:pPr algn="ctr"/>
              <a:r>
                <a:rPr lang="en-US" dirty="0"/>
                <a:t>finds a canonical local system</a:t>
              </a:r>
            </a:p>
          </p:txBody>
        </p:sp>
        <p:pic>
          <p:nvPicPr>
            <p:cNvPr id="13" name="Picture 12"/>
            <p:cNvPicPr>
              <a:picLocks noChangeAspect="1"/>
            </p:cNvPicPr>
            <p:nvPr/>
          </p:nvPicPr>
          <p:blipFill>
            <a:blip r:embed="rId2"/>
            <a:stretch>
              <a:fillRect/>
            </a:stretch>
          </p:blipFill>
          <p:spPr>
            <a:xfrm>
              <a:off x="6033198" y="2166030"/>
              <a:ext cx="1295479" cy="1275852"/>
            </a:xfrm>
            <a:prstGeom prst="rect">
              <a:avLst/>
            </a:prstGeom>
          </p:spPr>
        </p:pic>
        <p:cxnSp>
          <p:nvCxnSpPr>
            <p:cNvPr id="15" name="Straight Connector 14"/>
            <p:cNvCxnSpPr/>
            <p:nvPr/>
          </p:nvCxnSpPr>
          <p:spPr>
            <a:xfrm flipV="1">
              <a:off x="6680937" y="1875355"/>
              <a:ext cx="0" cy="92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80937" y="2803956"/>
              <a:ext cx="896138" cy="330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033198" y="2803956"/>
              <a:ext cx="647739" cy="5488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226005" y="2420207"/>
            <a:ext cx="1098128" cy="646331"/>
          </a:xfrm>
          <a:prstGeom prst="rect">
            <a:avLst/>
          </a:prstGeom>
        </p:spPr>
        <p:txBody>
          <a:bodyPr wrap="square">
            <a:spAutoFit/>
          </a:bodyPr>
          <a:lstStyle/>
          <a:p>
            <a:pPr algn="ctr"/>
            <a:r>
              <a:rPr lang="en-US" dirty="0" smtClean="0"/>
              <a:t>For Every Vertex</a:t>
            </a:r>
            <a:endParaRPr lang="en-US" dirty="0"/>
          </a:p>
        </p:txBody>
      </p:sp>
      <p:grpSp>
        <p:nvGrpSpPr>
          <p:cNvPr id="4116" name="Group 4115"/>
          <p:cNvGrpSpPr/>
          <p:nvPr/>
        </p:nvGrpSpPr>
        <p:grpSpPr>
          <a:xfrm>
            <a:off x="5503330" y="2803956"/>
            <a:ext cx="3650694" cy="3599067"/>
            <a:chOff x="5503330" y="2803956"/>
            <a:chExt cx="3650694" cy="3599067"/>
          </a:xfrm>
        </p:grpSpPr>
        <p:pic>
          <p:nvPicPr>
            <p:cNvPr id="4098" name="Picture 2" descr="http://www.math.hmc.edu/~gu/curves_and_surfaces/surfaces/parabolo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330" y="4079808"/>
              <a:ext cx="2073745" cy="1885223"/>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Elbow Connector 26"/>
            <p:cNvCxnSpPr>
              <a:stCxn id="13" idx="3"/>
              <a:endCxn id="4098" idx="3"/>
            </p:cNvCxnSpPr>
            <p:nvPr/>
          </p:nvCxnSpPr>
          <p:spPr>
            <a:xfrm>
              <a:off x="7328677" y="2803956"/>
              <a:ext cx="248398" cy="2218464"/>
            </a:xfrm>
            <a:prstGeom prst="bentConnector3">
              <a:avLst>
                <a:gd name="adj1" fmla="val 19203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826246" y="2932298"/>
              <a:ext cx="1327778" cy="1200329"/>
            </a:xfrm>
            <a:prstGeom prst="rect">
              <a:avLst/>
            </a:prstGeom>
          </p:spPr>
          <p:txBody>
            <a:bodyPr wrap="square">
              <a:spAutoFit/>
            </a:bodyPr>
            <a:lstStyle/>
            <a:p>
              <a:pPr algn="ctr"/>
              <a:r>
                <a:rPr lang="en-US" dirty="0" smtClean="0"/>
                <a:t>Fit a quadratic surface</a:t>
              </a:r>
            </a:p>
            <a:p>
              <a:pPr algn="ctr"/>
              <a:r>
                <a:rPr lang="en-US" dirty="0" smtClean="0"/>
                <a:t>(</a:t>
              </a:r>
              <a:r>
                <a:rPr lang="en-US" dirty="0" err="1" smtClean="0"/>
                <a:t>Paraboloid</a:t>
              </a:r>
              <a:r>
                <a:rPr lang="en-US" dirty="0" smtClean="0"/>
                <a:t>)</a:t>
              </a:r>
              <a:endParaRPr lang="en-US" dirty="0"/>
            </a:p>
          </p:txBody>
        </p:sp>
        <p:pic>
          <p:nvPicPr>
            <p:cNvPr id="31" name="Picture 30"/>
            <p:cNvPicPr>
              <a:picLocks noChangeAspect="1"/>
            </p:cNvPicPr>
            <p:nvPr/>
          </p:nvPicPr>
          <p:blipFill>
            <a:blip r:embed="rId4"/>
            <a:stretch>
              <a:fillRect/>
            </a:stretch>
          </p:blipFill>
          <p:spPr>
            <a:xfrm>
              <a:off x="5529507" y="6138260"/>
              <a:ext cx="2902407" cy="264763"/>
            </a:xfrm>
            <a:prstGeom prst="rect">
              <a:avLst/>
            </a:prstGeom>
          </p:spPr>
        </p:pic>
        <p:sp>
          <p:nvSpPr>
            <p:cNvPr id="37" name="Rectangle 36"/>
            <p:cNvSpPr/>
            <p:nvPr/>
          </p:nvSpPr>
          <p:spPr>
            <a:xfrm>
              <a:off x="7941071" y="4376088"/>
              <a:ext cx="1098128" cy="646331"/>
            </a:xfrm>
            <a:prstGeom prst="rect">
              <a:avLst/>
            </a:prstGeom>
          </p:spPr>
          <p:txBody>
            <a:bodyPr wrap="square">
              <a:spAutoFit/>
            </a:bodyPr>
            <a:lstStyle/>
            <a:p>
              <a:pPr algn="ctr"/>
              <a:r>
                <a:rPr lang="en-US" dirty="0" smtClean="0"/>
                <a:t>By Least Square</a:t>
              </a:r>
              <a:endParaRPr lang="en-US" dirty="0"/>
            </a:p>
          </p:txBody>
        </p:sp>
      </p:grpSp>
      <p:pic>
        <p:nvPicPr>
          <p:cNvPr id="4099" name="Picture 4098"/>
          <p:cNvPicPr>
            <a:picLocks noChangeAspect="1"/>
          </p:cNvPicPr>
          <p:nvPr/>
        </p:nvPicPr>
        <p:blipFill>
          <a:blip r:embed="rId5"/>
          <a:stretch>
            <a:fillRect/>
          </a:stretch>
        </p:blipFill>
        <p:spPr>
          <a:xfrm>
            <a:off x="108622" y="6973585"/>
            <a:ext cx="2714625" cy="514350"/>
          </a:xfrm>
          <a:prstGeom prst="rect">
            <a:avLst/>
          </a:prstGeom>
        </p:spPr>
      </p:pic>
      <p:pic>
        <p:nvPicPr>
          <p:cNvPr id="4101" name="Picture 4100"/>
          <p:cNvPicPr>
            <a:picLocks noChangeAspect="1"/>
          </p:cNvPicPr>
          <p:nvPr/>
        </p:nvPicPr>
        <p:blipFill>
          <a:blip r:embed="rId6"/>
          <a:stretch>
            <a:fillRect/>
          </a:stretch>
        </p:blipFill>
        <p:spPr>
          <a:xfrm>
            <a:off x="127673" y="7542200"/>
            <a:ext cx="2676525" cy="485775"/>
          </a:xfrm>
          <a:prstGeom prst="rect">
            <a:avLst/>
          </a:prstGeom>
        </p:spPr>
      </p:pic>
      <p:pic>
        <p:nvPicPr>
          <p:cNvPr id="4102" name="Picture 4101"/>
          <p:cNvPicPr>
            <a:picLocks noChangeAspect="1"/>
          </p:cNvPicPr>
          <p:nvPr/>
        </p:nvPicPr>
        <p:blipFill>
          <a:blip r:embed="rId7"/>
          <a:stretch>
            <a:fillRect/>
          </a:stretch>
        </p:blipFill>
        <p:spPr>
          <a:xfrm>
            <a:off x="79119" y="8054984"/>
            <a:ext cx="3190875" cy="504825"/>
          </a:xfrm>
          <a:prstGeom prst="rect">
            <a:avLst/>
          </a:prstGeom>
        </p:spPr>
      </p:pic>
      <p:grpSp>
        <p:nvGrpSpPr>
          <p:cNvPr id="4117" name="Group 4116"/>
          <p:cNvGrpSpPr/>
          <p:nvPr/>
        </p:nvGrpSpPr>
        <p:grpSpPr>
          <a:xfrm>
            <a:off x="3078044" y="4426647"/>
            <a:ext cx="2425286" cy="923330"/>
            <a:chOff x="3078044" y="4426647"/>
            <a:chExt cx="2425286" cy="923330"/>
          </a:xfrm>
        </p:grpSpPr>
        <p:cxnSp>
          <p:nvCxnSpPr>
            <p:cNvPr id="4097" name="Straight Arrow Connector 4096"/>
            <p:cNvCxnSpPr>
              <a:stCxn id="4098" idx="1"/>
            </p:cNvCxnSpPr>
            <p:nvPr/>
          </p:nvCxnSpPr>
          <p:spPr>
            <a:xfrm flipH="1">
              <a:off x="3568700" y="5022420"/>
              <a:ext cx="1934630" cy="87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568700" y="4426647"/>
              <a:ext cx="1748958" cy="923330"/>
            </a:xfrm>
            <a:prstGeom prst="rect">
              <a:avLst/>
            </a:prstGeom>
          </p:spPr>
          <p:txBody>
            <a:bodyPr wrap="square">
              <a:spAutoFit/>
            </a:bodyPr>
            <a:lstStyle/>
            <a:p>
              <a:pPr algn="ctr"/>
              <a:r>
                <a:rPr lang="en-US" dirty="0" smtClean="0"/>
                <a:t>Compute the Derivatives</a:t>
              </a:r>
            </a:p>
            <a:p>
              <a:pPr algn="ctr"/>
              <a:r>
                <a:rPr lang="en-US" dirty="0" smtClean="0"/>
                <a:t>On the Surface </a:t>
              </a:r>
              <a:endParaRPr lang="en-US" dirty="0"/>
            </a:p>
          </p:txBody>
        </p:sp>
        <p:pic>
          <p:nvPicPr>
            <p:cNvPr id="4100" name="Picture 4099"/>
            <p:cNvPicPr>
              <a:picLocks noChangeAspect="1"/>
            </p:cNvPicPr>
            <p:nvPr/>
          </p:nvPicPr>
          <p:blipFill rotWithShape="1">
            <a:blip r:embed="rId8"/>
            <a:srcRect l="3635" b="5152"/>
            <a:stretch/>
          </p:blipFill>
          <p:spPr>
            <a:xfrm>
              <a:off x="3078044" y="4778014"/>
              <a:ext cx="514010" cy="198751"/>
            </a:xfrm>
            <a:prstGeom prst="rect">
              <a:avLst/>
            </a:prstGeom>
          </p:spPr>
        </p:pic>
        <p:pic>
          <p:nvPicPr>
            <p:cNvPr id="4104" name="Picture 4103"/>
            <p:cNvPicPr>
              <a:picLocks noChangeAspect="1"/>
            </p:cNvPicPr>
            <p:nvPr/>
          </p:nvPicPr>
          <p:blipFill>
            <a:blip r:embed="rId9"/>
            <a:stretch>
              <a:fillRect/>
            </a:stretch>
          </p:blipFill>
          <p:spPr>
            <a:xfrm>
              <a:off x="3082636" y="5050739"/>
              <a:ext cx="504825" cy="209550"/>
            </a:xfrm>
            <a:prstGeom prst="rect">
              <a:avLst/>
            </a:prstGeom>
          </p:spPr>
        </p:pic>
      </p:grpSp>
      <p:grpSp>
        <p:nvGrpSpPr>
          <p:cNvPr id="4118" name="Group 4117"/>
          <p:cNvGrpSpPr/>
          <p:nvPr/>
        </p:nvGrpSpPr>
        <p:grpSpPr>
          <a:xfrm>
            <a:off x="-110854" y="4069238"/>
            <a:ext cx="3380848" cy="2141774"/>
            <a:chOff x="-110854" y="4069238"/>
            <a:chExt cx="3380848" cy="2141774"/>
          </a:xfrm>
        </p:grpSpPr>
        <p:pic>
          <p:nvPicPr>
            <p:cNvPr id="4103" name="Picture 4102"/>
            <p:cNvPicPr>
              <a:picLocks noChangeAspect="1"/>
            </p:cNvPicPr>
            <p:nvPr/>
          </p:nvPicPr>
          <p:blipFill>
            <a:blip r:embed="rId10"/>
            <a:stretch>
              <a:fillRect/>
            </a:stretch>
          </p:blipFill>
          <p:spPr>
            <a:xfrm>
              <a:off x="184411" y="4829527"/>
              <a:ext cx="1190625" cy="495300"/>
            </a:xfrm>
            <a:prstGeom prst="rect">
              <a:avLst/>
            </a:prstGeom>
          </p:spPr>
        </p:pic>
        <p:pic>
          <p:nvPicPr>
            <p:cNvPr id="43" name="Picture 42"/>
            <p:cNvPicPr>
              <a:picLocks noChangeAspect="1"/>
            </p:cNvPicPr>
            <p:nvPr/>
          </p:nvPicPr>
          <p:blipFill>
            <a:blip r:embed="rId11"/>
            <a:stretch>
              <a:fillRect/>
            </a:stretch>
          </p:blipFill>
          <p:spPr>
            <a:xfrm>
              <a:off x="189003" y="5843986"/>
              <a:ext cx="2373513" cy="367026"/>
            </a:xfrm>
            <a:prstGeom prst="rect">
              <a:avLst/>
            </a:prstGeom>
          </p:spPr>
        </p:pic>
        <p:cxnSp>
          <p:nvCxnSpPr>
            <p:cNvPr id="46" name="Straight Arrow Connector 45"/>
            <p:cNvCxnSpPr/>
            <p:nvPr/>
          </p:nvCxnSpPr>
          <p:spPr>
            <a:xfrm flipH="1" flipV="1">
              <a:off x="1798171" y="5022419"/>
              <a:ext cx="121480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521036" y="4140089"/>
              <a:ext cx="1748958" cy="646331"/>
            </a:xfrm>
            <a:prstGeom prst="rect">
              <a:avLst/>
            </a:prstGeom>
          </p:spPr>
          <p:txBody>
            <a:bodyPr wrap="square">
              <a:spAutoFit/>
            </a:bodyPr>
            <a:lstStyle/>
            <a:p>
              <a:pPr algn="ctr"/>
              <a:r>
                <a:rPr lang="en-US" dirty="0" smtClean="0"/>
                <a:t>Compute Harris Response h(</a:t>
              </a:r>
              <a:r>
                <a:rPr lang="en-US" dirty="0" err="1" smtClean="0"/>
                <a:t>x,y</a:t>
              </a:r>
              <a:r>
                <a:rPr lang="en-US" dirty="0" smtClean="0"/>
                <a:t>) </a:t>
              </a:r>
              <a:endParaRPr lang="en-US" dirty="0"/>
            </a:p>
          </p:txBody>
        </p:sp>
        <p:sp>
          <p:nvSpPr>
            <p:cNvPr id="4107" name="TextBox 4106"/>
            <p:cNvSpPr txBox="1"/>
            <p:nvPr/>
          </p:nvSpPr>
          <p:spPr>
            <a:xfrm>
              <a:off x="0" y="4069238"/>
              <a:ext cx="1098128" cy="577081"/>
            </a:xfrm>
            <a:prstGeom prst="rect">
              <a:avLst/>
            </a:prstGeom>
            <a:noFill/>
          </p:spPr>
          <p:txBody>
            <a:bodyPr wrap="square" rtlCol="0">
              <a:spAutoFit/>
            </a:bodyPr>
            <a:lstStyle/>
            <a:p>
              <a:pPr algn="ctr"/>
              <a:r>
                <a:rPr lang="en-US" sz="1050" b="1" dirty="0" smtClean="0"/>
                <a:t>Gaussian functions of  the derivatives</a:t>
              </a:r>
              <a:endParaRPr lang="en-US" sz="1050" b="1" dirty="0"/>
            </a:p>
          </p:txBody>
        </p:sp>
        <p:sp>
          <p:nvSpPr>
            <p:cNvPr id="50" name="TextBox 49"/>
            <p:cNvSpPr txBox="1"/>
            <p:nvPr/>
          </p:nvSpPr>
          <p:spPr>
            <a:xfrm>
              <a:off x="-110854" y="5560211"/>
              <a:ext cx="1785410" cy="307777"/>
            </a:xfrm>
            <a:prstGeom prst="rect">
              <a:avLst/>
            </a:prstGeom>
            <a:noFill/>
          </p:spPr>
          <p:txBody>
            <a:bodyPr wrap="square" rtlCol="0">
              <a:spAutoFit/>
            </a:bodyPr>
            <a:lstStyle/>
            <a:p>
              <a:pPr algn="ctr"/>
              <a:r>
                <a:rPr lang="en-US" sz="1400" b="1" dirty="0" smtClean="0"/>
                <a:t>Harris Response:</a:t>
              </a:r>
              <a:endParaRPr lang="en-US" sz="1400" b="1" dirty="0"/>
            </a:p>
          </p:txBody>
        </p:sp>
        <p:cxnSp>
          <p:nvCxnSpPr>
            <p:cNvPr id="4109" name="Curved Connector 4108"/>
            <p:cNvCxnSpPr>
              <a:endCxn id="4107" idx="2"/>
            </p:cNvCxnSpPr>
            <p:nvPr/>
          </p:nvCxnSpPr>
          <p:spPr>
            <a:xfrm rot="16200000" flipV="1">
              <a:off x="514122" y="4681261"/>
              <a:ext cx="330446" cy="26056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13" name="Curved Connector 4112"/>
            <p:cNvCxnSpPr/>
            <p:nvPr/>
          </p:nvCxnSpPr>
          <p:spPr>
            <a:xfrm rot="16200000" flipV="1">
              <a:off x="656165" y="4733931"/>
              <a:ext cx="566244" cy="3370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990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Harris 3D Result</a:t>
            </a:r>
            <a:endParaRPr lang="en-US" dirty="0"/>
          </a:p>
        </p:txBody>
      </p:sp>
      <p:pic>
        <p:nvPicPr>
          <p:cNvPr id="5" name="Picture 4"/>
          <p:cNvPicPr>
            <a:picLocks noChangeAspect="1"/>
          </p:cNvPicPr>
          <p:nvPr/>
        </p:nvPicPr>
        <p:blipFill>
          <a:blip r:embed="rId2"/>
          <a:stretch>
            <a:fillRect/>
          </a:stretch>
        </p:blipFill>
        <p:spPr>
          <a:xfrm>
            <a:off x="327251" y="1584323"/>
            <a:ext cx="2710046" cy="2771778"/>
          </a:xfrm>
          <a:prstGeom prst="rect">
            <a:avLst/>
          </a:prstGeom>
        </p:spPr>
      </p:pic>
      <p:pic>
        <p:nvPicPr>
          <p:cNvPr id="6" name="Picture 5"/>
          <p:cNvPicPr>
            <a:picLocks noChangeAspect="1"/>
          </p:cNvPicPr>
          <p:nvPr/>
        </p:nvPicPr>
        <p:blipFill>
          <a:blip r:embed="rId3"/>
          <a:stretch>
            <a:fillRect/>
          </a:stretch>
        </p:blipFill>
        <p:spPr>
          <a:xfrm>
            <a:off x="3031518" y="1601747"/>
            <a:ext cx="2501306" cy="2552703"/>
          </a:xfrm>
          <a:prstGeom prst="rect">
            <a:avLst/>
          </a:prstGeom>
        </p:spPr>
      </p:pic>
      <p:pic>
        <p:nvPicPr>
          <p:cNvPr id="7" name="Picture 6"/>
          <p:cNvPicPr>
            <a:picLocks noChangeAspect="1"/>
          </p:cNvPicPr>
          <p:nvPr/>
        </p:nvPicPr>
        <p:blipFill>
          <a:blip r:embed="rId4"/>
          <a:stretch>
            <a:fillRect/>
          </a:stretch>
        </p:blipFill>
        <p:spPr>
          <a:xfrm>
            <a:off x="6172200" y="4324349"/>
            <a:ext cx="2971800" cy="2141444"/>
          </a:xfrm>
          <a:prstGeom prst="rect">
            <a:avLst/>
          </a:prstGeom>
        </p:spPr>
      </p:pic>
      <p:pic>
        <p:nvPicPr>
          <p:cNvPr id="8" name="Picture 7"/>
          <p:cNvPicPr>
            <a:picLocks noChangeAspect="1"/>
          </p:cNvPicPr>
          <p:nvPr/>
        </p:nvPicPr>
        <p:blipFill>
          <a:blip r:embed="rId5"/>
          <a:stretch>
            <a:fillRect/>
          </a:stretch>
        </p:blipFill>
        <p:spPr>
          <a:xfrm>
            <a:off x="3010076" y="4324349"/>
            <a:ext cx="2516969" cy="2381250"/>
          </a:xfrm>
          <a:prstGeom prst="rect">
            <a:avLst/>
          </a:prstGeom>
        </p:spPr>
      </p:pic>
      <p:pic>
        <p:nvPicPr>
          <p:cNvPr id="9" name="Picture 8"/>
          <p:cNvPicPr>
            <a:picLocks noChangeAspect="1"/>
          </p:cNvPicPr>
          <p:nvPr/>
        </p:nvPicPr>
        <p:blipFill>
          <a:blip r:embed="rId6"/>
          <a:stretch>
            <a:fillRect/>
          </a:stretch>
        </p:blipFill>
        <p:spPr>
          <a:xfrm>
            <a:off x="628650" y="4615218"/>
            <a:ext cx="1814513" cy="2090381"/>
          </a:xfrm>
          <a:prstGeom prst="rect">
            <a:avLst/>
          </a:prstGeom>
        </p:spPr>
      </p:pic>
      <p:pic>
        <p:nvPicPr>
          <p:cNvPr id="11" name="Picture 10"/>
          <p:cNvPicPr>
            <a:picLocks noChangeAspect="1"/>
          </p:cNvPicPr>
          <p:nvPr/>
        </p:nvPicPr>
        <p:blipFill>
          <a:blip r:embed="rId7"/>
          <a:stretch>
            <a:fillRect/>
          </a:stretch>
        </p:blipFill>
        <p:spPr>
          <a:xfrm>
            <a:off x="5834223" y="1543822"/>
            <a:ext cx="1390813" cy="2668551"/>
          </a:xfrm>
          <a:prstGeom prst="rect">
            <a:avLst/>
          </a:prstGeom>
        </p:spPr>
      </p:pic>
      <p:pic>
        <p:nvPicPr>
          <p:cNvPr id="13" name="Picture 12"/>
          <p:cNvPicPr>
            <a:picLocks noChangeAspect="1"/>
          </p:cNvPicPr>
          <p:nvPr/>
        </p:nvPicPr>
        <p:blipFill>
          <a:blip r:embed="rId8"/>
          <a:stretch>
            <a:fillRect/>
          </a:stretch>
        </p:blipFill>
        <p:spPr>
          <a:xfrm>
            <a:off x="7487817" y="1601747"/>
            <a:ext cx="1551407" cy="2585678"/>
          </a:xfrm>
          <a:prstGeom prst="rect">
            <a:avLst/>
          </a:prstGeom>
        </p:spPr>
      </p:pic>
    </p:spTree>
    <p:extLst>
      <p:ext uri="{BB962C8B-B14F-4D97-AF65-F5344CB8AC3E}">
        <p14:creationId xmlns:p14="http://schemas.microsoft.com/office/powerpoint/2010/main" val="3925205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3: </a:t>
            </a:r>
            <a:r>
              <a:rPr lang="en-US" dirty="0"/>
              <a:t>Finding Interest Regions</a:t>
            </a:r>
          </a:p>
        </p:txBody>
      </p:sp>
      <p:sp>
        <p:nvSpPr>
          <p:cNvPr id="3" name="Content Placeholder 2"/>
          <p:cNvSpPr>
            <a:spLocks noGrp="1"/>
          </p:cNvSpPr>
          <p:nvPr>
            <p:ph idx="1"/>
          </p:nvPr>
        </p:nvSpPr>
        <p:spPr/>
        <p:txBody>
          <a:bodyPr/>
          <a:lstStyle/>
          <a:p>
            <a:r>
              <a:rPr lang="en-US" dirty="0" smtClean="0"/>
              <a:t>Then we </a:t>
            </a:r>
            <a:r>
              <a:rPr lang="en-US" b="1" dirty="0" smtClean="0"/>
              <a:t>expand</a:t>
            </a:r>
            <a:r>
              <a:rPr lang="en-US" dirty="0" smtClean="0"/>
              <a:t> </a:t>
            </a:r>
            <a:r>
              <a:rPr lang="en-US" dirty="0"/>
              <a:t>the interest points </a:t>
            </a:r>
            <a:r>
              <a:rPr lang="en-US" dirty="0" smtClean="0"/>
              <a:t>by static or adaptive number of rings to have the </a:t>
            </a:r>
            <a:r>
              <a:rPr lang="en-US" b="1" dirty="0" smtClean="0"/>
              <a:t>interest regions</a:t>
            </a:r>
            <a:endParaRPr lang="en-US" b="1" dirty="0"/>
          </a:p>
        </p:txBody>
      </p:sp>
      <p:pic>
        <p:nvPicPr>
          <p:cNvPr id="4" name="Picture 3"/>
          <p:cNvPicPr>
            <a:picLocks noChangeAspect="1"/>
          </p:cNvPicPr>
          <p:nvPr/>
        </p:nvPicPr>
        <p:blipFill>
          <a:blip r:embed="rId2"/>
          <a:stretch>
            <a:fillRect/>
          </a:stretch>
        </p:blipFill>
        <p:spPr>
          <a:xfrm>
            <a:off x="3501973" y="3404454"/>
            <a:ext cx="2140054" cy="2107631"/>
          </a:xfrm>
          <a:prstGeom prst="rect">
            <a:avLst/>
          </a:prstGeom>
        </p:spPr>
      </p:pic>
    </p:spTree>
    <p:extLst>
      <p:ext uri="{BB962C8B-B14F-4D97-AF65-F5344CB8AC3E}">
        <p14:creationId xmlns:p14="http://schemas.microsoft.com/office/powerpoint/2010/main" val="3010598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a:t>
            </a:r>
            <a:r>
              <a:rPr lang="en-US" dirty="0"/>
              <a:t>Regions</a:t>
            </a:r>
          </a:p>
        </p:txBody>
      </p:sp>
      <p:pic>
        <p:nvPicPr>
          <p:cNvPr id="6" name="Picture 5"/>
          <p:cNvPicPr>
            <a:picLocks noChangeAspect="1"/>
          </p:cNvPicPr>
          <p:nvPr/>
        </p:nvPicPr>
        <p:blipFill>
          <a:blip r:embed="rId2"/>
          <a:stretch>
            <a:fillRect/>
          </a:stretch>
        </p:blipFill>
        <p:spPr>
          <a:xfrm>
            <a:off x="737899" y="2284204"/>
            <a:ext cx="2140491" cy="2278271"/>
          </a:xfrm>
          <a:prstGeom prst="rect">
            <a:avLst/>
          </a:prstGeom>
        </p:spPr>
      </p:pic>
      <p:pic>
        <p:nvPicPr>
          <p:cNvPr id="7" name="Picture 6"/>
          <p:cNvPicPr>
            <a:picLocks noChangeAspect="1"/>
          </p:cNvPicPr>
          <p:nvPr/>
        </p:nvPicPr>
        <p:blipFill>
          <a:blip r:embed="rId3"/>
          <a:stretch>
            <a:fillRect/>
          </a:stretch>
        </p:blipFill>
        <p:spPr>
          <a:xfrm>
            <a:off x="3262016" y="2284204"/>
            <a:ext cx="2233306" cy="2278272"/>
          </a:xfrm>
          <a:prstGeom prst="rect">
            <a:avLst/>
          </a:prstGeom>
        </p:spPr>
      </p:pic>
      <p:sp>
        <p:nvSpPr>
          <p:cNvPr id="8" name="TextBox 7"/>
          <p:cNvSpPr txBox="1"/>
          <p:nvPr/>
        </p:nvSpPr>
        <p:spPr>
          <a:xfrm>
            <a:off x="1185574" y="1802780"/>
            <a:ext cx="957551" cy="369332"/>
          </a:xfrm>
          <a:prstGeom prst="rect">
            <a:avLst/>
          </a:prstGeom>
          <a:noFill/>
        </p:spPr>
        <p:txBody>
          <a:bodyPr wrap="square" rtlCol="0">
            <a:spAutoFit/>
          </a:bodyPr>
          <a:lstStyle/>
          <a:p>
            <a:r>
              <a:rPr lang="en-US" dirty="0" smtClean="0"/>
              <a:t>5 Rings</a:t>
            </a:r>
            <a:endParaRPr lang="en-US" dirty="0"/>
          </a:p>
        </p:txBody>
      </p:sp>
      <p:sp>
        <p:nvSpPr>
          <p:cNvPr id="9" name="TextBox 8"/>
          <p:cNvSpPr txBox="1"/>
          <p:nvPr/>
        </p:nvSpPr>
        <p:spPr>
          <a:xfrm>
            <a:off x="3554319" y="1802780"/>
            <a:ext cx="957551" cy="369332"/>
          </a:xfrm>
          <a:prstGeom prst="rect">
            <a:avLst/>
          </a:prstGeom>
          <a:noFill/>
        </p:spPr>
        <p:txBody>
          <a:bodyPr wrap="square" rtlCol="0">
            <a:spAutoFit/>
          </a:bodyPr>
          <a:lstStyle/>
          <a:p>
            <a:r>
              <a:rPr lang="en-US" dirty="0" smtClean="0"/>
              <a:t>7 Rings</a:t>
            </a:r>
            <a:endParaRPr lang="en-US" dirty="0"/>
          </a:p>
        </p:txBody>
      </p:sp>
      <p:pic>
        <p:nvPicPr>
          <p:cNvPr id="11" name="Picture 10"/>
          <p:cNvPicPr>
            <a:picLocks noChangeAspect="1"/>
          </p:cNvPicPr>
          <p:nvPr/>
        </p:nvPicPr>
        <p:blipFill>
          <a:blip r:embed="rId4"/>
          <a:stretch>
            <a:fillRect/>
          </a:stretch>
        </p:blipFill>
        <p:spPr>
          <a:xfrm>
            <a:off x="745049" y="4674567"/>
            <a:ext cx="1835979" cy="2183433"/>
          </a:xfrm>
          <a:prstGeom prst="rect">
            <a:avLst/>
          </a:prstGeom>
        </p:spPr>
      </p:pic>
      <p:pic>
        <p:nvPicPr>
          <p:cNvPr id="12" name="Picture 11"/>
          <p:cNvPicPr>
            <a:picLocks noChangeAspect="1"/>
          </p:cNvPicPr>
          <p:nvPr/>
        </p:nvPicPr>
        <p:blipFill>
          <a:blip r:embed="rId5"/>
          <a:stretch>
            <a:fillRect/>
          </a:stretch>
        </p:blipFill>
        <p:spPr>
          <a:xfrm>
            <a:off x="5723626" y="2085961"/>
            <a:ext cx="1445363" cy="2390789"/>
          </a:xfrm>
          <a:prstGeom prst="rect">
            <a:avLst/>
          </a:prstGeom>
        </p:spPr>
      </p:pic>
      <p:pic>
        <p:nvPicPr>
          <p:cNvPr id="14" name="Picture 13"/>
          <p:cNvPicPr>
            <a:picLocks noChangeAspect="1"/>
          </p:cNvPicPr>
          <p:nvPr/>
        </p:nvPicPr>
        <p:blipFill>
          <a:blip r:embed="rId6"/>
          <a:stretch>
            <a:fillRect/>
          </a:stretch>
        </p:blipFill>
        <p:spPr>
          <a:xfrm>
            <a:off x="3180460" y="4674567"/>
            <a:ext cx="2314862" cy="2014788"/>
          </a:xfrm>
          <a:prstGeom prst="rect">
            <a:avLst/>
          </a:prstGeom>
        </p:spPr>
      </p:pic>
    </p:spTree>
    <p:extLst>
      <p:ext uri="{BB962C8B-B14F-4D97-AF65-F5344CB8AC3E}">
        <p14:creationId xmlns:p14="http://schemas.microsoft.com/office/powerpoint/2010/main" val="1004841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a:t>
            </a:r>
            <a:endParaRPr lang="en-US" dirty="0"/>
          </a:p>
        </p:txBody>
      </p:sp>
      <p:sp>
        <p:nvSpPr>
          <p:cNvPr id="3" name="Content Placeholder 2"/>
          <p:cNvSpPr>
            <a:spLocks noGrp="1"/>
          </p:cNvSpPr>
          <p:nvPr>
            <p:ph idx="1"/>
          </p:nvPr>
        </p:nvSpPr>
        <p:spPr>
          <a:xfrm>
            <a:off x="628650" y="1690689"/>
            <a:ext cx="7886700" cy="4351338"/>
          </a:xfrm>
        </p:spPr>
        <p:txBody>
          <a:bodyPr>
            <a:normAutofit lnSpcReduction="10000"/>
          </a:bodyPr>
          <a:lstStyle/>
          <a:p>
            <a:r>
              <a:rPr lang="en-US" b="1" dirty="0" smtClean="0"/>
              <a:t>Moment Invariants </a:t>
            </a:r>
            <a:r>
              <a:rPr lang="en-US" dirty="0" smtClean="0"/>
              <a:t>are normally used as </a:t>
            </a:r>
            <a:r>
              <a:rPr lang="en-US" b="1" dirty="0" smtClean="0"/>
              <a:t>Global shape descriptors</a:t>
            </a:r>
            <a:r>
              <a:rPr lang="en-US" dirty="0" smtClean="0"/>
              <a:t>.</a:t>
            </a:r>
          </a:p>
          <a:p>
            <a:endParaRPr lang="en-US" dirty="0" smtClean="0"/>
          </a:p>
          <a:p>
            <a:endParaRPr lang="en-US" dirty="0" smtClean="0"/>
          </a:p>
          <a:p>
            <a:r>
              <a:rPr lang="en-US" dirty="0" smtClean="0"/>
              <a:t>The </a:t>
            </a:r>
            <a:r>
              <a:rPr lang="en-US" b="1" dirty="0" smtClean="0"/>
              <a:t>goal</a:t>
            </a:r>
            <a:r>
              <a:rPr lang="en-US" dirty="0" smtClean="0"/>
              <a:t> of this project is to use them as a </a:t>
            </a:r>
            <a:r>
              <a:rPr lang="en-US" b="1" dirty="0" smtClean="0"/>
              <a:t>Local shape descriptor</a:t>
            </a:r>
            <a:r>
              <a:rPr lang="en-US" dirty="0" smtClean="0"/>
              <a:t>.</a:t>
            </a:r>
          </a:p>
          <a:p>
            <a:endParaRPr lang="en-US" dirty="0" smtClean="0"/>
          </a:p>
          <a:p>
            <a:endParaRPr lang="en-US" dirty="0" smtClean="0"/>
          </a:p>
          <a:p>
            <a:r>
              <a:rPr lang="en-US" dirty="0" smtClean="0"/>
              <a:t>And to </a:t>
            </a:r>
            <a:r>
              <a:rPr lang="en-US" b="1" dirty="0" smtClean="0"/>
              <a:t>build a 3D shape retrieval </a:t>
            </a:r>
            <a:r>
              <a:rPr lang="en-US" dirty="0" smtClean="0"/>
              <a:t>and </a:t>
            </a:r>
            <a:r>
              <a:rPr lang="en-US" b="1" dirty="0" smtClean="0"/>
              <a:t>matching</a:t>
            </a:r>
            <a:r>
              <a:rPr lang="en-US" dirty="0" smtClean="0"/>
              <a:t> system based on moment invariants.</a:t>
            </a:r>
            <a:endParaRPr lang="en-US" dirty="0"/>
          </a:p>
        </p:txBody>
      </p:sp>
    </p:spTree>
    <p:extLst>
      <p:ext uri="{BB962C8B-B14F-4D97-AF65-F5344CB8AC3E}">
        <p14:creationId xmlns:p14="http://schemas.microsoft.com/office/powerpoint/2010/main" val="170443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Moment Invariants</a:t>
            </a:r>
            <a:endParaRPr lang="en-US" dirty="0"/>
          </a:p>
        </p:txBody>
      </p:sp>
      <p:sp>
        <p:nvSpPr>
          <p:cNvPr id="3" name="Content Placeholder 2"/>
          <p:cNvSpPr>
            <a:spLocks noGrp="1"/>
          </p:cNvSpPr>
          <p:nvPr>
            <p:ph idx="1"/>
          </p:nvPr>
        </p:nvSpPr>
        <p:spPr/>
        <p:txBody>
          <a:bodyPr/>
          <a:lstStyle/>
          <a:p>
            <a:r>
              <a:rPr lang="en-US" dirty="0" smtClean="0"/>
              <a:t>We need to have an efficient method with </a:t>
            </a:r>
            <a:r>
              <a:rPr lang="en-US" b="1" dirty="0" smtClean="0"/>
              <a:t>low computational cost</a:t>
            </a:r>
            <a:r>
              <a:rPr lang="en-US" dirty="0" smtClean="0"/>
              <a:t>.</a:t>
            </a:r>
            <a:br>
              <a:rPr lang="en-US" dirty="0" smtClean="0"/>
            </a:br>
            <a:endParaRPr lang="en-US" dirty="0" smtClean="0"/>
          </a:p>
          <a:p>
            <a:r>
              <a:rPr lang="en-US" dirty="0" smtClean="0"/>
              <a:t>As shown in [</a:t>
            </a:r>
            <a:r>
              <a:rPr lang="en-US" dirty="0" err="1" smtClean="0">
                <a:hlinkClick r:id="rId2"/>
              </a:rPr>
              <a:t>Taubin</a:t>
            </a:r>
            <a:r>
              <a:rPr lang="en-US" dirty="0" smtClean="0">
                <a:hlinkClick r:id="rId2"/>
              </a:rPr>
              <a:t> 1991</a:t>
            </a:r>
            <a:r>
              <a:rPr lang="en-US" dirty="0" smtClean="0"/>
              <a:t>], We could store moments in </a:t>
            </a:r>
            <a:r>
              <a:rPr lang="en-US" b="1" dirty="0" smtClean="0"/>
              <a:t>Matrices</a:t>
            </a:r>
            <a:r>
              <a:rPr lang="en-US" dirty="0" smtClean="0"/>
              <a:t>, and apply efficient matrix operations such as (computation of Eigen Values) to get the </a:t>
            </a:r>
            <a:r>
              <a:rPr lang="en-US" b="1" dirty="0" smtClean="0"/>
              <a:t>Moment Invariants</a:t>
            </a:r>
            <a:r>
              <a:rPr lang="en-US" dirty="0" smtClean="0"/>
              <a:t>.</a:t>
            </a:r>
          </a:p>
          <a:p>
            <a:endParaRPr lang="en-US" dirty="0"/>
          </a:p>
        </p:txBody>
      </p:sp>
    </p:spTree>
    <p:extLst>
      <p:ext uri="{BB962C8B-B14F-4D97-AF65-F5344CB8AC3E}">
        <p14:creationId xmlns:p14="http://schemas.microsoft.com/office/powerpoint/2010/main" val="199201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Matrices</a:t>
            </a:r>
          </a:p>
        </p:txBody>
      </p:sp>
      <p:sp>
        <p:nvSpPr>
          <p:cNvPr id="3" name="Content Placeholder 2"/>
          <p:cNvSpPr>
            <a:spLocks noGrp="1"/>
          </p:cNvSpPr>
          <p:nvPr>
            <p:ph idx="1"/>
          </p:nvPr>
        </p:nvSpPr>
        <p:spPr>
          <a:xfrm>
            <a:off x="348343" y="1825625"/>
            <a:ext cx="8636000" cy="1353004"/>
          </a:xfrm>
        </p:spPr>
        <p:txBody>
          <a:bodyPr>
            <a:normAutofit fontScale="70000" lnSpcReduction="20000"/>
          </a:bodyPr>
          <a:lstStyle/>
          <a:p>
            <a:r>
              <a:rPr lang="en-US" dirty="0" smtClean="0"/>
              <a:t>So in order to store moments in Matrices, we need to define a </a:t>
            </a:r>
            <a:r>
              <a:rPr lang="en-US" b="1" dirty="0" smtClean="0"/>
              <a:t>specific order</a:t>
            </a:r>
            <a:r>
              <a:rPr lang="en-US" dirty="0" smtClean="0"/>
              <a:t>, </a:t>
            </a:r>
          </a:p>
          <a:p>
            <a:pPr marL="0" indent="0">
              <a:buNone/>
            </a:pPr>
            <a:endParaRPr lang="en-US" dirty="0" smtClean="0"/>
          </a:p>
          <a:p>
            <a:r>
              <a:rPr lang="en-US" dirty="0" smtClean="0"/>
              <a:t>so will use the</a:t>
            </a:r>
            <a:r>
              <a:rPr lang="en-US" b="1" dirty="0" smtClean="0"/>
              <a:t> Lexicographical </a:t>
            </a:r>
            <a:r>
              <a:rPr lang="en-US" dirty="0" smtClean="0"/>
              <a:t>order of </a:t>
            </a:r>
            <a:r>
              <a:rPr lang="en-US" dirty="0" err="1" smtClean="0"/>
              <a:t>Multiindices</a:t>
            </a:r>
            <a:r>
              <a:rPr lang="en-US" dirty="0" smtClean="0"/>
              <a:t> α, </a:t>
            </a:r>
            <a:r>
              <a:rPr lang="en-US" dirty="0"/>
              <a:t>β</a:t>
            </a:r>
            <a:r>
              <a:rPr lang="en-US" dirty="0" smtClean="0"/>
              <a:t> </a:t>
            </a:r>
            <a:r>
              <a:rPr lang="en-US" b="1" dirty="0" smtClean="0"/>
              <a:t>:</a:t>
            </a:r>
          </a:p>
          <a:p>
            <a:pPr lvl="1"/>
            <a:r>
              <a:rPr lang="en-US" b="1" dirty="0"/>
              <a:t>α &lt; β</a:t>
            </a:r>
            <a:r>
              <a:rPr lang="en-US" dirty="0"/>
              <a:t> , if for the </a:t>
            </a:r>
            <a:r>
              <a:rPr lang="en-US" dirty="0" smtClean="0"/>
              <a:t>ﬁrst index </a:t>
            </a:r>
            <a:r>
              <a:rPr lang="en-US" dirty="0"/>
              <a:t>k such that α</a:t>
            </a:r>
            <a:r>
              <a:rPr lang="en-US" baseline="-25000" dirty="0"/>
              <a:t>k</a:t>
            </a:r>
            <a:r>
              <a:rPr lang="en-US" dirty="0"/>
              <a:t> differs from </a:t>
            </a:r>
            <a:r>
              <a:rPr lang="en-US" dirty="0" smtClean="0"/>
              <a:t>β</a:t>
            </a:r>
            <a:r>
              <a:rPr lang="en-US" baseline="-25000" dirty="0" smtClean="0"/>
              <a:t>k</a:t>
            </a:r>
            <a:r>
              <a:rPr lang="en-US" dirty="0" smtClean="0"/>
              <a:t>; we </a:t>
            </a:r>
            <a:r>
              <a:rPr lang="en-US" dirty="0"/>
              <a:t>have </a:t>
            </a:r>
            <a:r>
              <a:rPr lang="en-US" b="1" dirty="0"/>
              <a:t>α</a:t>
            </a:r>
            <a:r>
              <a:rPr lang="en-US" b="1" baseline="-25000" dirty="0"/>
              <a:t>k</a:t>
            </a:r>
            <a:r>
              <a:rPr lang="en-US" b="1" dirty="0"/>
              <a:t> &gt; </a:t>
            </a:r>
            <a:r>
              <a:rPr lang="en-US" b="1" dirty="0" smtClean="0"/>
              <a:t>β</a:t>
            </a:r>
            <a:r>
              <a:rPr lang="en-US" b="1" baseline="-25000" dirty="0"/>
              <a:t>k</a:t>
            </a:r>
            <a:endParaRPr lang="en-US" b="1" baseline="-25000" dirty="0" smtClean="0"/>
          </a:p>
          <a:p>
            <a:endParaRPr lang="en-US" dirty="0" smtClean="0"/>
          </a:p>
        </p:txBody>
      </p:sp>
      <p:sp>
        <p:nvSpPr>
          <p:cNvPr id="5" name="Rectangle 4"/>
          <p:cNvSpPr/>
          <p:nvPr/>
        </p:nvSpPr>
        <p:spPr>
          <a:xfrm>
            <a:off x="628650" y="4407744"/>
            <a:ext cx="3130551" cy="369332"/>
          </a:xfrm>
          <a:prstGeom prst="rect">
            <a:avLst/>
          </a:prstGeom>
        </p:spPr>
        <p:txBody>
          <a:bodyPr wrap="square">
            <a:spAutoFit/>
          </a:bodyPr>
          <a:lstStyle/>
          <a:p>
            <a:r>
              <a:rPr lang="en-US" b="1" dirty="0"/>
              <a:t>Example: </a:t>
            </a:r>
            <a:r>
              <a:rPr lang="en-US" dirty="0" err="1" smtClean="0"/>
              <a:t>Multiindex</a:t>
            </a:r>
            <a:r>
              <a:rPr lang="en-US" dirty="0" smtClean="0"/>
              <a:t> of size 2</a:t>
            </a:r>
            <a:endParaRPr lang="en-US" dirty="0"/>
          </a:p>
        </p:txBody>
      </p:sp>
      <p:sp>
        <p:nvSpPr>
          <p:cNvPr id="6" name="Rectangle 5"/>
          <p:cNvSpPr/>
          <p:nvPr/>
        </p:nvSpPr>
        <p:spPr>
          <a:xfrm>
            <a:off x="837294" y="4853088"/>
            <a:ext cx="1209221" cy="369332"/>
          </a:xfrm>
          <a:prstGeom prst="rect">
            <a:avLst/>
          </a:prstGeom>
        </p:spPr>
        <p:txBody>
          <a:bodyPr wrap="square">
            <a:spAutoFit/>
          </a:bodyPr>
          <a:lstStyle/>
          <a:p>
            <a:r>
              <a:rPr lang="en-US" b="1" dirty="0" smtClean="0"/>
              <a:t>( 2, 0, 0 )</a:t>
            </a:r>
            <a:endParaRPr lang="en-US" dirty="0"/>
          </a:p>
        </p:txBody>
      </p:sp>
      <p:grpSp>
        <p:nvGrpSpPr>
          <p:cNvPr id="53" name="Group 52"/>
          <p:cNvGrpSpPr/>
          <p:nvPr/>
        </p:nvGrpSpPr>
        <p:grpSpPr>
          <a:xfrm>
            <a:off x="1780727" y="4853088"/>
            <a:ext cx="1460499" cy="369332"/>
            <a:chOff x="1780727" y="4853088"/>
            <a:chExt cx="1460499" cy="369332"/>
          </a:xfrm>
        </p:grpSpPr>
        <p:sp>
          <p:nvSpPr>
            <p:cNvPr id="7" name="Rectangle 6"/>
            <p:cNvSpPr/>
            <p:nvPr/>
          </p:nvSpPr>
          <p:spPr>
            <a:xfrm>
              <a:off x="1780727" y="4853088"/>
              <a:ext cx="251278" cy="369332"/>
            </a:xfrm>
            <a:prstGeom prst="rect">
              <a:avLst/>
            </a:prstGeom>
          </p:spPr>
          <p:txBody>
            <a:bodyPr wrap="square">
              <a:spAutoFit/>
            </a:bodyPr>
            <a:lstStyle/>
            <a:p>
              <a:r>
                <a:rPr lang="en-US" b="1" dirty="0" smtClean="0"/>
                <a:t>&lt;</a:t>
              </a:r>
              <a:endParaRPr lang="en-US" dirty="0"/>
            </a:p>
          </p:txBody>
        </p:sp>
        <p:sp>
          <p:nvSpPr>
            <p:cNvPr id="8" name="Rectangle 7"/>
            <p:cNvSpPr/>
            <p:nvPr/>
          </p:nvSpPr>
          <p:spPr>
            <a:xfrm>
              <a:off x="2032005" y="4853088"/>
              <a:ext cx="1209221" cy="369332"/>
            </a:xfrm>
            <a:prstGeom prst="rect">
              <a:avLst/>
            </a:prstGeom>
          </p:spPr>
          <p:txBody>
            <a:bodyPr wrap="square">
              <a:spAutoFit/>
            </a:bodyPr>
            <a:lstStyle/>
            <a:p>
              <a:r>
                <a:rPr lang="en-US" b="1" dirty="0" smtClean="0"/>
                <a:t>( 1, 1, 0 )</a:t>
              </a:r>
              <a:endParaRPr lang="en-US" dirty="0"/>
            </a:p>
          </p:txBody>
        </p:sp>
      </p:grpSp>
      <p:grpSp>
        <p:nvGrpSpPr>
          <p:cNvPr id="54" name="Group 53"/>
          <p:cNvGrpSpPr/>
          <p:nvPr/>
        </p:nvGrpSpPr>
        <p:grpSpPr>
          <a:xfrm>
            <a:off x="2975438" y="4853088"/>
            <a:ext cx="1475009" cy="369332"/>
            <a:chOff x="2975438" y="4853088"/>
            <a:chExt cx="1475009" cy="369332"/>
          </a:xfrm>
        </p:grpSpPr>
        <p:sp>
          <p:nvSpPr>
            <p:cNvPr id="9" name="Rectangle 8"/>
            <p:cNvSpPr/>
            <p:nvPr/>
          </p:nvSpPr>
          <p:spPr>
            <a:xfrm>
              <a:off x="2975438" y="4853088"/>
              <a:ext cx="251278" cy="369332"/>
            </a:xfrm>
            <a:prstGeom prst="rect">
              <a:avLst/>
            </a:prstGeom>
          </p:spPr>
          <p:txBody>
            <a:bodyPr wrap="square">
              <a:spAutoFit/>
            </a:bodyPr>
            <a:lstStyle/>
            <a:p>
              <a:r>
                <a:rPr lang="en-US" b="1" dirty="0" smtClean="0"/>
                <a:t>&lt;</a:t>
              </a:r>
              <a:endParaRPr lang="en-US" dirty="0"/>
            </a:p>
          </p:txBody>
        </p:sp>
        <p:sp>
          <p:nvSpPr>
            <p:cNvPr id="10" name="Rectangle 9"/>
            <p:cNvSpPr/>
            <p:nvPr/>
          </p:nvSpPr>
          <p:spPr>
            <a:xfrm>
              <a:off x="3241226" y="4853088"/>
              <a:ext cx="1209221" cy="369332"/>
            </a:xfrm>
            <a:prstGeom prst="rect">
              <a:avLst/>
            </a:prstGeom>
          </p:spPr>
          <p:txBody>
            <a:bodyPr wrap="square">
              <a:spAutoFit/>
            </a:bodyPr>
            <a:lstStyle/>
            <a:p>
              <a:r>
                <a:rPr lang="en-US" b="1" dirty="0" smtClean="0"/>
                <a:t>( 1, 0, 1 )</a:t>
              </a:r>
              <a:endParaRPr lang="en-US" dirty="0"/>
            </a:p>
          </p:txBody>
        </p:sp>
      </p:grpSp>
      <p:grpSp>
        <p:nvGrpSpPr>
          <p:cNvPr id="55" name="Group 54"/>
          <p:cNvGrpSpPr/>
          <p:nvPr/>
        </p:nvGrpSpPr>
        <p:grpSpPr>
          <a:xfrm>
            <a:off x="4184659" y="4853088"/>
            <a:ext cx="1460499" cy="369332"/>
            <a:chOff x="4184659" y="4853088"/>
            <a:chExt cx="1460499" cy="369332"/>
          </a:xfrm>
        </p:grpSpPr>
        <p:sp>
          <p:nvSpPr>
            <p:cNvPr id="11" name="Rectangle 10"/>
            <p:cNvSpPr/>
            <p:nvPr/>
          </p:nvSpPr>
          <p:spPr>
            <a:xfrm>
              <a:off x="4184659" y="4853088"/>
              <a:ext cx="251278" cy="369332"/>
            </a:xfrm>
            <a:prstGeom prst="rect">
              <a:avLst/>
            </a:prstGeom>
          </p:spPr>
          <p:txBody>
            <a:bodyPr wrap="square">
              <a:spAutoFit/>
            </a:bodyPr>
            <a:lstStyle/>
            <a:p>
              <a:r>
                <a:rPr lang="en-US" b="1" dirty="0" smtClean="0"/>
                <a:t>&lt;</a:t>
              </a:r>
              <a:endParaRPr lang="en-US" dirty="0"/>
            </a:p>
          </p:txBody>
        </p:sp>
        <p:sp>
          <p:nvSpPr>
            <p:cNvPr id="12" name="Rectangle 11"/>
            <p:cNvSpPr/>
            <p:nvPr/>
          </p:nvSpPr>
          <p:spPr>
            <a:xfrm>
              <a:off x="4435937" y="4853088"/>
              <a:ext cx="1209221" cy="369332"/>
            </a:xfrm>
            <a:prstGeom prst="rect">
              <a:avLst/>
            </a:prstGeom>
          </p:spPr>
          <p:txBody>
            <a:bodyPr wrap="square">
              <a:spAutoFit/>
            </a:bodyPr>
            <a:lstStyle/>
            <a:p>
              <a:r>
                <a:rPr lang="en-US" b="1" dirty="0" smtClean="0"/>
                <a:t>( 0, 2, 0 )</a:t>
              </a:r>
              <a:endParaRPr lang="en-US" dirty="0"/>
            </a:p>
          </p:txBody>
        </p:sp>
      </p:grpSp>
      <p:grpSp>
        <p:nvGrpSpPr>
          <p:cNvPr id="56" name="Group 55"/>
          <p:cNvGrpSpPr/>
          <p:nvPr/>
        </p:nvGrpSpPr>
        <p:grpSpPr>
          <a:xfrm>
            <a:off x="5379370" y="4853088"/>
            <a:ext cx="1475009" cy="369332"/>
            <a:chOff x="5379370" y="4853088"/>
            <a:chExt cx="1475009" cy="369332"/>
          </a:xfrm>
        </p:grpSpPr>
        <p:sp>
          <p:nvSpPr>
            <p:cNvPr id="13" name="Rectangle 12"/>
            <p:cNvSpPr/>
            <p:nvPr/>
          </p:nvSpPr>
          <p:spPr>
            <a:xfrm>
              <a:off x="5379370" y="4853088"/>
              <a:ext cx="251278" cy="369332"/>
            </a:xfrm>
            <a:prstGeom prst="rect">
              <a:avLst/>
            </a:prstGeom>
          </p:spPr>
          <p:txBody>
            <a:bodyPr wrap="square">
              <a:spAutoFit/>
            </a:bodyPr>
            <a:lstStyle/>
            <a:p>
              <a:r>
                <a:rPr lang="en-US" b="1" dirty="0" smtClean="0"/>
                <a:t>&lt;</a:t>
              </a:r>
              <a:endParaRPr lang="en-US" dirty="0"/>
            </a:p>
          </p:txBody>
        </p:sp>
        <p:sp>
          <p:nvSpPr>
            <p:cNvPr id="14" name="Rectangle 13"/>
            <p:cNvSpPr/>
            <p:nvPr/>
          </p:nvSpPr>
          <p:spPr>
            <a:xfrm>
              <a:off x="5645158" y="4853088"/>
              <a:ext cx="1209221" cy="369332"/>
            </a:xfrm>
            <a:prstGeom prst="rect">
              <a:avLst/>
            </a:prstGeom>
          </p:spPr>
          <p:txBody>
            <a:bodyPr wrap="square">
              <a:spAutoFit/>
            </a:bodyPr>
            <a:lstStyle/>
            <a:p>
              <a:r>
                <a:rPr lang="en-US" b="1" dirty="0" smtClean="0"/>
                <a:t>( 0, 1, 1 )</a:t>
              </a:r>
              <a:endParaRPr lang="en-US" dirty="0"/>
            </a:p>
          </p:txBody>
        </p:sp>
      </p:grpSp>
      <p:grpSp>
        <p:nvGrpSpPr>
          <p:cNvPr id="57" name="Group 56"/>
          <p:cNvGrpSpPr/>
          <p:nvPr/>
        </p:nvGrpSpPr>
        <p:grpSpPr>
          <a:xfrm>
            <a:off x="6588591" y="4853088"/>
            <a:ext cx="1460499" cy="369332"/>
            <a:chOff x="6588591" y="4853088"/>
            <a:chExt cx="1460499" cy="369332"/>
          </a:xfrm>
        </p:grpSpPr>
        <p:sp>
          <p:nvSpPr>
            <p:cNvPr id="15" name="Rectangle 14"/>
            <p:cNvSpPr/>
            <p:nvPr/>
          </p:nvSpPr>
          <p:spPr>
            <a:xfrm>
              <a:off x="6588591" y="4853088"/>
              <a:ext cx="251278" cy="369332"/>
            </a:xfrm>
            <a:prstGeom prst="rect">
              <a:avLst/>
            </a:prstGeom>
          </p:spPr>
          <p:txBody>
            <a:bodyPr wrap="square">
              <a:spAutoFit/>
            </a:bodyPr>
            <a:lstStyle/>
            <a:p>
              <a:r>
                <a:rPr lang="en-US" b="1" dirty="0" smtClean="0"/>
                <a:t>&lt;</a:t>
              </a:r>
              <a:endParaRPr lang="en-US" dirty="0"/>
            </a:p>
          </p:txBody>
        </p:sp>
        <p:sp>
          <p:nvSpPr>
            <p:cNvPr id="16" name="Rectangle 15"/>
            <p:cNvSpPr/>
            <p:nvPr/>
          </p:nvSpPr>
          <p:spPr>
            <a:xfrm>
              <a:off x="6839869" y="4853088"/>
              <a:ext cx="1209221" cy="369332"/>
            </a:xfrm>
            <a:prstGeom prst="rect">
              <a:avLst/>
            </a:prstGeom>
          </p:spPr>
          <p:txBody>
            <a:bodyPr wrap="square">
              <a:spAutoFit/>
            </a:bodyPr>
            <a:lstStyle/>
            <a:p>
              <a:r>
                <a:rPr lang="en-US" b="1" dirty="0" smtClean="0"/>
                <a:t>( 0, 0, 2 )</a:t>
              </a:r>
              <a:endParaRPr lang="en-US" dirty="0"/>
            </a:p>
          </p:txBody>
        </p:sp>
      </p:grpSp>
      <p:sp>
        <p:nvSpPr>
          <p:cNvPr id="18" name="Rectangle 17"/>
          <p:cNvSpPr/>
          <p:nvPr/>
        </p:nvSpPr>
        <p:spPr>
          <a:xfrm>
            <a:off x="628650" y="3423854"/>
            <a:ext cx="3130551" cy="369332"/>
          </a:xfrm>
          <a:prstGeom prst="rect">
            <a:avLst/>
          </a:prstGeom>
        </p:spPr>
        <p:txBody>
          <a:bodyPr wrap="square">
            <a:spAutoFit/>
          </a:bodyPr>
          <a:lstStyle/>
          <a:p>
            <a:r>
              <a:rPr lang="en-US" b="1" dirty="0"/>
              <a:t>Example: </a:t>
            </a:r>
            <a:r>
              <a:rPr lang="en-US" dirty="0" err="1" smtClean="0"/>
              <a:t>Multiindex</a:t>
            </a:r>
            <a:r>
              <a:rPr lang="en-US" dirty="0" smtClean="0"/>
              <a:t> of size 1</a:t>
            </a:r>
            <a:endParaRPr lang="en-US" dirty="0"/>
          </a:p>
        </p:txBody>
      </p:sp>
      <p:sp>
        <p:nvSpPr>
          <p:cNvPr id="19" name="Rectangle 18"/>
          <p:cNvSpPr/>
          <p:nvPr/>
        </p:nvSpPr>
        <p:spPr>
          <a:xfrm>
            <a:off x="837294" y="3869198"/>
            <a:ext cx="1209221" cy="369332"/>
          </a:xfrm>
          <a:prstGeom prst="rect">
            <a:avLst/>
          </a:prstGeom>
        </p:spPr>
        <p:txBody>
          <a:bodyPr wrap="square">
            <a:spAutoFit/>
          </a:bodyPr>
          <a:lstStyle/>
          <a:p>
            <a:r>
              <a:rPr lang="en-US" b="1" dirty="0" smtClean="0"/>
              <a:t>( 1, 0, 0 )</a:t>
            </a:r>
            <a:endParaRPr lang="en-US" dirty="0"/>
          </a:p>
        </p:txBody>
      </p:sp>
      <p:grpSp>
        <p:nvGrpSpPr>
          <p:cNvPr id="51" name="Group 50"/>
          <p:cNvGrpSpPr/>
          <p:nvPr/>
        </p:nvGrpSpPr>
        <p:grpSpPr>
          <a:xfrm>
            <a:off x="1780727" y="3869198"/>
            <a:ext cx="1460499" cy="369332"/>
            <a:chOff x="1780727" y="3869198"/>
            <a:chExt cx="1460499" cy="369332"/>
          </a:xfrm>
        </p:grpSpPr>
        <p:sp>
          <p:nvSpPr>
            <p:cNvPr id="20" name="Rectangle 19"/>
            <p:cNvSpPr/>
            <p:nvPr/>
          </p:nvSpPr>
          <p:spPr>
            <a:xfrm>
              <a:off x="1780727" y="3869198"/>
              <a:ext cx="251278" cy="369332"/>
            </a:xfrm>
            <a:prstGeom prst="rect">
              <a:avLst/>
            </a:prstGeom>
          </p:spPr>
          <p:txBody>
            <a:bodyPr wrap="square">
              <a:spAutoFit/>
            </a:bodyPr>
            <a:lstStyle/>
            <a:p>
              <a:r>
                <a:rPr lang="en-US" b="1" dirty="0" smtClean="0"/>
                <a:t>&lt;</a:t>
              </a:r>
              <a:endParaRPr lang="en-US" dirty="0"/>
            </a:p>
          </p:txBody>
        </p:sp>
        <p:sp>
          <p:nvSpPr>
            <p:cNvPr id="21" name="Rectangle 20"/>
            <p:cNvSpPr/>
            <p:nvPr/>
          </p:nvSpPr>
          <p:spPr>
            <a:xfrm>
              <a:off x="2032005" y="3869198"/>
              <a:ext cx="1209221" cy="369332"/>
            </a:xfrm>
            <a:prstGeom prst="rect">
              <a:avLst/>
            </a:prstGeom>
          </p:spPr>
          <p:txBody>
            <a:bodyPr wrap="square">
              <a:spAutoFit/>
            </a:bodyPr>
            <a:lstStyle/>
            <a:p>
              <a:r>
                <a:rPr lang="en-US" b="1" dirty="0" smtClean="0"/>
                <a:t>( 0, 1, 0 )</a:t>
              </a:r>
              <a:endParaRPr lang="en-US" dirty="0"/>
            </a:p>
          </p:txBody>
        </p:sp>
      </p:grpSp>
      <p:grpSp>
        <p:nvGrpSpPr>
          <p:cNvPr id="52" name="Group 51"/>
          <p:cNvGrpSpPr/>
          <p:nvPr/>
        </p:nvGrpSpPr>
        <p:grpSpPr>
          <a:xfrm>
            <a:off x="2975438" y="3869198"/>
            <a:ext cx="1475009" cy="369332"/>
            <a:chOff x="2975438" y="3869198"/>
            <a:chExt cx="1475009" cy="369332"/>
          </a:xfrm>
        </p:grpSpPr>
        <p:sp>
          <p:nvSpPr>
            <p:cNvPr id="22" name="Rectangle 21"/>
            <p:cNvSpPr/>
            <p:nvPr/>
          </p:nvSpPr>
          <p:spPr>
            <a:xfrm>
              <a:off x="2975438" y="3869198"/>
              <a:ext cx="251278" cy="369332"/>
            </a:xfrm>
            <a:prstGeom prst="rect">
              <a:avLst/>
            </a:prstGeom>
          </p:spPr>
          <p:txBody>
            <a:bodyPr wrap="square">
              <a:spAutoFit/>
            </a:bodyPr>
            <a:lstStyle/>
            <a:p>
              <a:r>
                <a:rPr lang="en-US" b="1" dirty="0" smtClean="0"/>
                <a:t>&lt;</a:t>
              </a:r>
              <a:endParaRPr lang="en-US" dirty="0"/>
            </a:p>
          </p:txBody>
        </p:sp>
        <p:sp>
          <p:nvSpPr>
            <p:cNvPr id="23" name="Rectangle 22"/>
            <p:cNvSpPr/>
            <p:nvPr/>
          </p:nvSpPr>
          <p:spPr>
            <a:xfrm>
              <a:off x="3241226" y="3869198"/>
              <a:ext cx="1209221" cy="369332"/>
            </a:xfrm>
            <a:prstGeom prst="rect">
              <a:avLst/>
            </a:prstGeom>
          </p:spPr>
          <p:txBody>
            <a:bodyPr wrap="square">
              <a:spAutoFit/>
            </a:bodyPr>
            <a:lstStyle/>
            <a:p>
              <a:r>
                <a:rPr lang="en-US" b="1" dirty="0" smtClean="0"/>
                <a:t>( 0, 0, 1 )</a:t>
              </a:r>
              <a:endParaRPr lang="en-US" dirty="0"/>
            </a:p>
          </p:txBody>
        </p:sp>
      </p:grpSp>
      <p:sp>
        <p:nvSpPr>
          <p:cNvPr id="30" name="Rectangle 29"/>
          <p:cNvSpPr/>
          <p:nvPr/>
        </p:nvSpPr>
        <p:spPr>
          <a:xfrm>
            <a:off x="628650" y="5391634"/>
            <a:ext cx="3130551" cy="369332"/>
          </a:xfrm>
          <a:prstGeom prst="rect">
            <a:avLst/>
          </a:prstGeom>
        </p:spPr>
        <p:txBody>
          <a:bodyPr wrap="square">
            <a:spAutoFit/>
          </a:bodyPr>
          <a:lstStyle/>
          <a:p>
            <a:r>
              <a:rPr lang="en-US" b="1" dirty="0"/>
              <a:t>Example: </a:t>
            </a:r>
            <a:r>
              <a:rPr lang="en-US" dirty="0" err="1" smtClean="0"/>
              <a:t>Multiindex</a:t>
            </a:r>
            <a:r>
              <a:rPr lang="en-US" dirty="0" smtClean="0"/>
              <a:t> of size 3</a:t>
            </a:r>
            <a:endParaRPr lang="en-US" dirty="0"/>
          </a:p>
        </p:txBody>
      </p:sp>
      <p:grpSp>
        <p:nvGrpSpPr>
          <p:cNvPr id="50" name="Group 49"/>
          <p:cNvGrpSpPr/>
          <p:nvPr/>
        </p:nvGrpSpPr>
        <p:grpSpPr>
          <a:xfrm>
            <a:off x="822784" y="5836978"/>
            <a:ext cx="7227672" cy="823386"/>
            <a:chOff x="822784" y="5836978"/>
            <a:chExt cx="7227672" cy="823386"/>
          </a:xfrm>
        </p:grpSpPr>
        <p:sp>
          <p:nvSpPr>
            <p:cNvPr id="31" name="Rectangle 30"/>
            <p:cNvSpPr/>
            <p:nvPr/>
          </p:nvSpPr>
          <p:spPr>
            <a:xfrm>
              <a:off x="837294" y="5836978"/>
              <a:ext cx="1209221" cy="369332"/>
            </a:xfrm>
            <a:prstGeom prst="rect">
              <a:avLst/>
            </a:prstGeom>
          </p:spPr>
          <p:txBody>
            <a:bodyPr wrap="square">
              <a:spAutoFit/>
            </a:bodyPr>
            <a:lstStyle/>
            <a:p>
              <a:r>
                <a:rPr lang="en-US" b="1" dirty="0" smtClean="0"/>
                <a:t>( 3, 0, 0 )</a:t>
              </a:r>
              <a:endParaRPr lang="en-US" dirty="0"/>
            </a:p>
          </p:txBody>
        </p:sp>
        <p:sp>
          <p:nvSpPr>
            <p:cNvPr id="32" name="Rectangle 31"/>
            <p:cNvSpPr/>
            <p:nvPr/>
          </p:nvSpPr>
          <p:spPr>
            <a:xfrm>
              <a:off x="1780727" y="5836978"/>
              <a:ext cx="251278" cy="369332"/>
            </a:xfrm>
            <a:prstGeom prst="rect">
              <a:avLst/>
            </a:prstGeom>
          </p:spPr>
          <p:txBody>
            <a:bodyPr wrap="square">
              <a:spAutoFit/>
            </a:bodyPr>
            <a:lstStyle/>
            <a:p>
              <a:r>
                <a:rPr lang="en-US" b="1" dirty="0" smtClean="0"/>
                <a:t>&lt;</a:t>
              </a:r>
              <a:endParaRPr lang="en-US" dirty="0"/>
            </a:p>
          </p:txBody>
        </p:sp>
        <p:sp>
          <p:nvSpPr>
            <p:cNvPr id="33" name="Rectangle 32"/>
            <p:cNvSpPr/>
            <p:nvPr/>
          </p:nvSpPr>
          <p:spPr>
            <a:xfrm>
              <a:off x="2032005" y="5836978"/>
              <a:ext cx="1209221" cy="369332"/>
            </a:xfrm>
            <a:prstGeom prst="rect">
              <a:avLst/>
            </a:prstGeom>
          </p:spPr>
          <p:txBody>
            <a:bodyPr wrap="square">
              <a:spAutoFit/>
            </a:bodyPr>
            <a:lstStyle/>
            <a:p>
              <a:r>
                <a:rPr lang="en-US" b="1" dirty="0" smtClean="0"/>
                <a:t>( 2, 1, 0 )</a:t>
              </a:r>
              <a:endParaRPr lang="en-US" dirty="0"/>
            </a:p>
          </p:txBody>
        </p:sp>
        <p:sp>
          <p:nvSpPr>
            <p:cNvPr id="34" name="Rectangle 33"/>
            <p:cNvSpPr/>
            <p:nvPr/>
          </p:nvSpPr>
          <p:spPr>
            <a:xfrm>
              <a:off x="2975438" y="5836978"/>
              <a:ext cx="251278" cy="369332"/>
            </a:xfrm>
            <a:prstGeom prst="rect">
              <a:avLst/>
            </a:prstGeom>
          </p:spPr>
          <p:txBody>
            <a:bodyPr wrap="square">
              <a:spAutoFit/>
            </a:bodyPr>
            <a:lstStyle/>
            <a:p>
              <a:r>
                <a:rPr lang="en-US" b="1" dirty="0" smtClean="0"/>
                <a:t>&lt;</a:t>
              </a:r>
              <a:endParaRPr lang="en-US" dirty="0"/>
            </a:p>
          </p:txBody>
        </p:sp>
        <p:sp>
          <p:nvSpPr>
            <p:cNvPr id="35" name="Rectangle 34"/>
            <p:cNvSpPr/>
            <p:nvPr/>
          </p:nvSpPr>
          <p:spPr>
            <a:xfrm>
              <a:off x="3241226" y="5836978"/>
              <a:ext cx="1209221" cy="369332"/>
            </a:xfrm>
            <a:prstGeom prst="rect">
              <a:avLst/>
            </a:prstGeom>
          </p:spPr>
          <p:txBody>
            <a:bodyPr wrap="square">
              <a:spAutoFit/>
            </a:bodyPr>
            <a:lstStyle/>
            <a:p>
              <a:r>
                <a:rPr lang="en-US" b="1" dirty="0" smtClean="0"/>
                <a:t>( 2, 0, 1 )</a:t>
              </a:r>
              <a:endParaRPr lang="en-US" dirty="0"/>
            </a:p>
          </p:txBody>
        </p:sp>
        <p:sp>
          <p:nvSpPr>
            <p:cNvPr id="36" name="Rectangle 35"/>
            <p:cNvSpPr/>
            <p:nvPr/>
          </p:nvSpPr>
          <p:spPr>
            <a:xfrm>
              <a:off x="4184659" y="5836978"/>
              <a:ext cx="251278" cy="369332"/>
            </a:xfrm>
            <a:prstGeom prst="rect">
              <a:avLst/>
            </a:prstGeom>
          </p:spPr>
          <p:txBody>
            <a:bodyPr wrap="square">
              <a:spAutoFit/>
            </a:bodyPr>
            <a:lstStyle/>
            <a:p>
              <a:r>
                <a:rPr lang="en-US" b="1" dirty="0" smtClean="0"/>
                <a:t>&lt;</a:t>
              </a:r>
              <a:endParaRPr lang="en-US" dirty="0"/>
            </a:p>
          </p:txBody>
        </p:sp>
        <p:sp>
          <p:nvSpPr>
            <p:cNvPr id="37" name="Rectangle 36"/>
            <p:cNvSpPr/>
            <p:nvPr/>
          </p:nvSpPr>
          <p:spPr>
            <a:xfrm>
              <a:off x="4435937" y="5836978"/>
              <a:ext cx="1209221" cy="369332"/>
            </a:xfrm>
            <a:prstGeom prst="rect">
              <a:avLst/>
            </a:prstGeom>
          </p:spPr>
          <p:txBody>
            <a:bodyPr wrap="square">
              <a:spAutoFit/>
            </a:bodyPr>
            <a:lstStyle/>
            <a:p>
              <a:r>
                <a:rPr lang="en-US" b="1" dirty="0" smtClean="0"/>
                <a:t>( 1, 2, 0 )</a:t>
              </a:r>
              <a:endParaRPr lang="en-US" dirty="0"/>
            </a:p>
          </p:txBody>
        </p:sp>
        <p:sp>
          <p:nvSpPr>
            <p:cNvPr id="38" name="Rectangle 37"/>
            <p:cNvSpPr/>
            <p:nvPr/>
          </p:nvSpPr>
          <p:spPr>
            <a:xfrm>
              <a:off x="5379370" y="5836978"/>
              <a:ext cx="251278" cy="369332"/>
            </a:xfrm>
            <a:prstGeom prst="rect">
              <a:avLst/>
            </a:prstGeom>
          </p:spPr>
          <p:txBody>
            <a:bodyPr wrap="square">
              <a:spAutoFit/>
            </a:bodyPr>
            <a:lstStyle/>
            <a:p>
              <a:r>
                <a:rPr lang="en-US" b="1" dirty="0" smtClean="0"/>
                <a:t>&lt;</a:t>
              </a:r>
              <a:endParaRPr lang="en-US" dirty="0"/>
            </a:p>
          </p:txBody>
        </p:sp>
        <p:sp>
          <p:nvSpPr>
            <p:cNvPr id="39" name="Rectangle 38"/>
            <p:cNvSpPr/>
            <p:nvPr/>
          </p:nvSpPr>
          <p:spPr>
            <a:xfrm>
              <a:off x="5645158" y="5836978"/>
              <a:ext cx="1209221" cy="369332"/>
            </a:xfrm>
            <a:prstGeom prst="rect">
              <a:avLst/>
            </a:prstGeom>
          </p:spPr>
          <p:txBody>
            <a:bodyPr wrap="square">
              <a:spAutoFit/>
            </a:bodyPr>
            <a:lstStyle/>
            <a:p>
              <a:r>
                <a:rPr lang="en-US" b="1" dirty="0" smtClean="0"/>
                <a:t>( 1, 1, 1 )</a:t>
              </a:r>
              <a:endParaRPr lang="en-US" dirty="0"/>
            </a:p>
          </p:txBody>
        </p:sp>
        <p:sp>
          <p:nvSpPr>
            <p:cNvPr id="40" name="Rectangle 39"/>
            <p:cNvSpPr/>
            <p:nvPr/>
          </p:nvSpPr>
          <p:spPr>
            <a:xfrm>
              <a:off x="6588591" y="5836978"/>
              <a:ext cx="251278" cy="369332"/>
            </a:xfrm>
            <a:prstGeom prst="rect">
              <a:avLst/>
            </a:prstGeom>
          </p:spPr>
          <p:txBody>
            <a:bodyPr wrap="square">
              <a:spAutoFit/>
            </a:bodyPr>
            <a:lstStyle/>
            <a:p>
              <a:r>
                <a:rPr lang="en-US" b="1" dirty="0" smtClean="0"/>
                <a:t>&lt;</a:t>
              </a:r>
              <a:endParaRPr lang="en-US" dirty="0"/>
            </a:p>
          </p:txBody>
        </p:sp>
        <p:sp>
          <p:nvSpPr>
            <p:cNvPr id="41" name="Rectangle 40"/>
            <p:cNvSpPr/>
            <p:nvPr/>
          </p:nvSpPr>
          <p:spPr>
            <a:xfrm>
              <a:off x="6839869" y="5836978"/>
              <a:ext cx="1209221" cy="369332"/>
            </a:xfrm>
            <a:prstGeom prst="rect">
              <a:avLst/>
            </a:prstGeom>
          </p:spPr>
          <p:txBody>
            <a:bodyPr wrap="square">
              <a:spAutoFit/>
            </a:bodyPr>
            <a:lstStyle/>
            <a:p>
              <a:r>
                <a:rPr lang="en-US" b="1" dirty="0" smtClean="0"/>
                <a:t>( 1, 0, 2 )</a:t>
              </a:r>
              <a:endParaRPr lang="en-US" dirty="0"/>
            </a:p>
          </p:txBody>
        </p:sp>
        <p:sp>
          <p:nvSpPr>
            <p:cNvPr id="42" name="Rectangle 41"/>
            <p:cNvSpPr/>
            <p:nvPr/>
          </p:nvSpPr>
          <p:spPr>
            <a:xfrm>
              <a:off x="822784" y="6291032"/>
              <a:ext cx="1209221" cy="369332"/>
            </a:xfrm>
            <a:prstGeom prst="rect">
              <a:avLst/>
            </a:prstGeom>
          </p:spPr>
          <p:txBody>
            <a:bodyPr wrap="square">
              <a:spAutoFit/>
            </a:bodyPr>
            <a:lstStyle/>
            <a:p>
              <a:r>
                <a:rPr lang="en-US" b="1" dirty="0" smtClean="0"/>
                <a:t>( 0, 3, 0 )</a:t>
              </a:r>
              <a:endParaRPr lang="en-US" dirty="0"/>
            </a:p>
          </p:txBody>
        </p:sp>
        <p:sp>
          <p:nvSpPr>
            <p:cNvPr id="43" name="Rectangle 42"/>
            <p:cNvSpPr/>
            <p:nvPr/>
          </p:nvSpPr>
          <p:spPr>
            <a:xfrm>
              <a:off x="1766217" y="6291032"/>
              <a:ext cx="251278" cy="369332"/>
            </a:xfrm>
            <a:prstGeom prst="rect">
              <a:avLst/>
            </a:prstGeom>
          </p:spPr>
          <p:txBody>
            <a:bodyPr wrap="square">
              <a:spAutoFit/>
            </a:bodyPr>
            <a:lstStyle/>
            <a:p>
              <a:r>
                <a:rPr lang="en-US" b="1" dirty="0" smtClean="0"/>
                <a:t>&lt;</a:t>
              </a:r>
              <a:endParaRPr lang="en-US" dirty="0"/>
            </a:p>
          </p:txBody>
        </p:sp>
        <p:sp>
          <p:nvSpPr>
            <p:cNvPr id="44" name="Rectangle 43"/>
            <p:cNvSpPr/>
            <p:nvPr/>
          </p:nvSpPr>
          <p:spPr>
            <a:xfrm>
              <a:off x="2017495" y="6291032"/>
              <a:ext cx="1209221" cy="369332"/>
            </a:xfrm>
            <a:prstGeom prst="rect">
              <a:avLst/>
            </a:prstGeom>
          </p:spPr>
          <p:txBody>
            <a:bodyPr wrap="square">
              <a:spAutoFit/>
            </a:bodyPr>
            <a:lstStyle/>
            <a:p>
              <a:r>
                <a:rPr lang="en-US" b="1" dirty="0" smtClean="0"/>
                <a:t>( 0, 2, 1 )</a:t>
              </a:r>
              <a:endParaRPr lang="en-US" dirty="0"/>
            </a:p>
          </p:txBody>
        </p:sp>
        <p:sp>
          <p:nvSpPr>
            <p:cNvPr id="45" name="Rectangle 44"/>
            <p:cNvSpPr/>
            <p:nvPr/>
          </p:nvSpPr>
          <p:spPr>
            <a:xfrm>
              <a:off x="2960928" y="6291032"/>
              <a:ext cx="251278" cy="369332"/>
            </a:xfrm>
            <a:prstGeom prst="rect">
              <a:avLst/>
            </a:prstGeom>
          </p:spPr>
          <p:txBody>
            <a:bodyPr wrap="square">
              <a:spAutoFit/>
            </a:bodyPr>
            <a:lstStyle/>
            <a:p>
              <a:r>
                <a:rPr lang="en-US" b="1" dirty="0" smtClean="0"/>
                <a:t>&lt;</a:t>
              </a:r>
              <a:endParaRPr lang="en-US" dirty="0"/>
            </a:p>
          </p:txBody>
        </p:sp>
        <p:sp>
          <p:nvSpPr>
            <p:cNvPr id="46" name="Rectangle 45"/>
            <p:cNvSpPr/>
            <p:nvPr/>
          </p:nvSpPr>
          <p:spPr>
            <a:xfrm>
              <a:off x="3226716" y="6291032"/>
              <a:ext cx="1209221" cy="369332"/>
            </a:xfrm>
            <a:prstGeom prst="rect">
              <a:avLst/>
            </a:prstGeom>
          </p:spPr>
          <p:txBody>
            <a:bodyPr wrap="square">
              <a:spAutoFit/>
            </a:bodyPr>
            <a:lstStyle/>
            <a:p>
              <a:r>
                <a:rPr lang="en-US" b="1" dirty="0" smtClean="0"/>
                <a:t>( 0, 1, 2 )</a:t>
              </a:r>
              <a:endParaRPr lang="en-US" dirty="0"/>
            </a:p>
          </p:txBody>
        </p:sp>
        <p:sp>
          <p:nvSpPr>
            <p:cNvPr id="47" name="Rectangle 46"/>
            <p:cNvSpPr/>
            <p:nvPr/>
          </p:nvSpPr>
          <p:spPr>
            <a:xfrm>
              <a:off x="4170149" y="6291032"/>
              <a:ext cx="251278" cy="369332"/>
            </a:xfrm>
            <a:prstGeom prst="rect">
              <a:avLst/>
            </a:prstGeom>
          </p:spPr>
          <p:txBody>
            <a:bodyPr wrap="square">
              <a:spAutoFit/>
            </a:bodyPr>
            <a:lstStyle/>
            <a:p>
              <a:r>
                <a:rPr lang="en-US" b="1" dirty="0" smtClean="0"/>
                <a:t>&lt;</a:t>
              </a:r>
              <a:endParaRPr lang="en-US" dirty="0"/>
            </a:p>
          </p:txBody>
        </p:sp>
        <p:sp>
          <p:nvSpPr>
            <p:cNvPr id="48" name="Rectangle 47"/>
            <p:cNvSpPr/>
            <p:nvPr/>
          </p:nvSpPr>
          <p:spPr>
            <a:xfrm>
              <a:off x="4421427" y="6291032"/>
              <a:ext cx="1209221" cy="369332"/>
            </a:xfrm>
            <a:prstGeom prst="rect">
              <a:avLst/>
            </a:prstGeom>
          </p:spPr>
          <p:txBody>
            <a:bodyPr wrap="square">
              <a:spAutoFit/>
            </a:bodyPr>
            <a:lstStyle/>
            <a:p>
              <a:r>
                <a:rPr lang="en-US" b="1" dirty="0" smtClean="0"/>
                <a:t>( 0, 0, 3 )</a:t>
              </a:r>
              <a:endParaRPr lang="en-US" dirty="0"/>
            </a:p>
          </p:txBody>
        </p:sp>
        <p:sp>
          <p:nvSpPr>
            <p:cNvPr id="49" name="Rectangle 48"/>
            <p:cNvSpPr/>
            <p:nvPr/>
          </p:nvSpPr>
          <p:spPr>
            <a:xfrm>
              <a:off x="7799178" y="5836978"/>
              <a:ext cx="251278" cy="369332"/>
            </a:xfrm>
            <a:prstGeom prst="rect">
              <a:avLst/>
            </a:prstGeom>
          </p:spPr>
          <p:txBody>
            <a:bodyPr wrap="square">
              <a:spAutoFit/>
            </a:bodyPr>
            <a:lstStyle/>
            <a:p>
              <a:r>
                <a:rPr lang="en-US" b="1" dirty="0" smtClean="0"/>
                <a:t>&lt;</a:t>
              </a:r>
              <a:endParaRPr lang="en-US" dirty="0"/>
            </a:p>
          </p:txBody>
        </p:sp>
      </p:grpSp>
    </p:spTree>
    <p:extLst>
      <p:ext uri="{BB962C8B-B14F-4D97-AF65-F5344CB8AC3E}">
        <p14:creationId xmlns:p14="http://schemas.microsoft.com/office/powerpoint/2010/main" val="323869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18" grpId="0"/>
      <p:bldP spid="1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Moments Matrices</a:t>
            </a:r>
            <a:endParaRPr lang="en-US" dirty="0"/>
          </a:p>
        </p:txBody>
      </p:sp>
      <p:pic>
        <p:nvPicPr>
          <p:cNvPr id="9" name="Picture 8"/>
          <p:cNvPicPr>
            <a:picLocks noChangeAspect="1"/>
          </p:cNvPicPr>
          <p:nvPr/>
        </p:nvPicPr>
        <p:blipFill>
          <a:blip r:embed="rId2"/>
          <a:stretch>
            <a:fillRect/>
          </a:stretch>
        </p:blipFill>
        <p:spPr>
          <a:xfrm>
            <a:off x="785404" y="3514533"/>
            <a:ext cx="6258798" cy="2534004"/>
          </a:xfrm>
          <a:prstGeom prst="rect">
            <a:avLst/>
          </a:prstGeom>
        </p:spPr>
      </p:pic>
      <p:pic>
        <p:nvPicPr>
          <p:cNvPr id="6" name="Picture 5"/>
          <p:cNvPicPr>
            <a:picLocks noChangeAspect="1"/>
          </p:cNvPicPr>
          <p:nvPr/>
        </p:nvPicPr>
        <p:blipFill>
          <a:blip r:embed="rId3"/>
          <a:stretch>
            <a:fillRect/>
          </a:stretch>
        </p:blipFill>
        <p:spPr>
          <a:xfrm>
            <a:off x="785404" y="2148473"/>
            <a:ext cx="628597" cy="272849"/>
          </a:xfrm>
          <a:prstGeom prst="rect">
            <a:avLst/>
          </a:prstGeom>
        </p:spPr>
      </p:pic>
      <p:sp>
        <p:nvSpPr>
          <p:cNvPr id="8" name="TextBox 7"/>
          <p:cNvSpPr txBox="1"/>
          <p:nvPr/>
        </p:nvSpPr>
        <p:spPr>
          <a:xfrm>
            <a:off x="1515663" y="2118187"/>
            <a:ext cx="300082" cy="369332"/>
          </a:xfrm>
          <a:prstGeom prst="rect">
            <a:avLst/>
          </a:prstGeom>
          <a:noFill/>
        </p:spPr>
        <p:txBody>
          <a:bodyPr wrap="none" rtlCol="0">
            <a:spAutoFit/>
          </a:bodyPr>
          <a:lstStyle/>
          <a:p>
            <a:r>
              <a:rPr lang="en-US" dirty="0" smtClean="0"/>
              <a:t>=</a:t>
            </a:r>
            <a:endParaRPr lang="en-US" dirty="0"/>
          </a:p>
        </p:txBody>
      </p:sp>
      <p:pic>
        <p:nvPicPr>
          <p:cNvPr id="10" name="Picture 9"/>
          <p:cNvPicPr>
            <a:picLocks noChangeAspect="1"/>
          </p:cNvPicPr>
          <p:nvPr/>
        </p:nvPicPr>
        <p:blipFill rotWithShape="1">
          <a:blip r:embed="rId4"/>
          <a:srcRect t="10417"/>
          <a:stretch/>
        </p:blipFill>
        <p:spPr>
          <a:xfrm>
            <a:off x="1917407" y="2152921"/>
            <a:ext cx="3019846" cy="298687"/>
          </a:xfrm>
          <a:prstGeom prst="rect">
            <a:avLst/>
          </a:prstGeom>
        </p:spPr>
      </p:pic>
      <p:sp>
        <p:nvSpPr>
          <p:cNvPr id="13" name="Rectangle 12"/>
          <p:cNvSpPr/>
          <p:nvPr/>
        </p:nvSpPr>
        <p:spPr>
          <a:xfrm>
            <a:off x="139337" y="1606408"/>
            <a:ext cx="8630193" cy="369332"/>
          </a:xfrm>
          <a:prstGeom prst="rect">
            <a:avLst/>
          </a:prstGeom>
        </p:spPr>
        <p:txBody>
          <a:bodyPr wrap="square">
            <a:spAutoFit/>
          </a:bodyPr>
          <a:lstStyle/>
          <a:p>
            <a:r>
              <a:rPr lang="en-US" dirty="0" smtClean="0"/>
              <a:t>So we define the </a:t>
            </a:r>
            <a:r>
              <a:rPr lang="en-US" b="1" dirty="0" smtClean="0"/>
              <a:t>matrix</a:t>
            </a:r>
            <a:r>
              <a:rPr lang="en-US" dirty="0" smtClean="0"/>
              <a:t>                using a </a:t>
            </a:r>
            <a:r>
              <a:rPr lang="en-US" dirty="0"/>
              <a:t>set of </a:t>
            </a:r>
            <a:r>
              <a:rPr lang="en-US" b="1" dirty="0"/>
              <a:t>monomials            </a:t>
            </a:r>
            <a:r>
              <a:rPr lang="en-US" dirty="0"/>
              <a:t>lexicographically ordered</a:t>
            </a:r>
          </a:p>
        </p:txBody>
      </p:sp>
      <p:pic>
        <p:nvPicPr>
          <p:cNvPr id="15" name="Picture 14"/>
          <p:cNvPicPr>
            <a:picLocks noChangeAspect="1"/>
          </p:cNvPicPr>
          <p:nvPr/>
        </p:nvPicPr>
        <p:blipFill>
          <a:blip r:embed="rId3"/>
          <a:stretch>
            <a:fillRect/>
          </a:stretch>
        </p:blipFill>
        <p:spPr>
          <a:xfrm>
            <a:off x="2563395" y="1690689"/>
            <a:ext cx="628597" cy="272849"/>
          </a:xfrm>
          <a:prstGeom prst="rect">
            <a:avLst/>
          </a:prstGeom>
        </p:spPr>
      </p:pic>
      <p:pic>
        <p:nvPicPr>
          <p:cNvPr id="16" name="Picture 15"/>
          <p:cNvPicPr>
            <a:picLocks noChangeAspect="1"/>
          </p:cNvPicPr>
          <p:nvPr/>
        </p:nvPicPr>
        <p:blipFill>
          <a:blip r:embed="rId5"/>
          <a:stretch>
            <a:fillRect/>
          </a:stretch>
        </p:blipFill>
        <p:spPr>
          <a:xfrm>
            <a:off x="5688434" y="1657977"/>
            <a:ext cx="466790" cy="238158"/>
          </a:xfrm>
          <a:prstGeom prst="rect">
            <a:avLst/>
          </a:prstGeom>
        </p:spPr>
      </p:pic>
      <p:sp>
        <p:nvSpPr>
          <p:cNvPr id="17" name="Rectangle 16"/>
          <p:cNvSpPr/>
          <p:nvPr/>
        </p:nvSpPr>
        <p:spPr>
          <a:xfrm>
            <a:off x="115488" y="2931971"/>
            <a:ext cx="1400175" cy="369332"/>
          </a:xfrm>
          <a:prstGeom prst="rect">
            <a:avLst/>
          </a:prstGeom>
        </p:spPr>
        <p:txBody>
          <a:bodyPr wrap="square">
            <a:spAutoFit/>
          </a:bodyPr>
          <a:lstStyle/>
          <a:p>
            <a:r>
              <a:rPr lang="en-US" dirty="0" smtClean="0"/>
              <a:t>For Example: </a:t>
            </a:r>
            <a:endParaRPr lang="en-US" dirty="0"/>
          </a:p>
        </p:txBody>
      </p:sp>
    </p:spTree>
    <p:extLst>
      <p:ext uri="{BB962C8B-B14F-4D97-AF65-F5344CB8AC3E}">
        <p14:creationId xmlns:p14="http://schemas.microsoft.com/office/powerpoint/2010/main" val="14684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Moments Matrices</a:t>
            </a:r>
            <a:endParaRPr lang="en-US" dirty="0"/>
          </a:p>
        </p:txBody>
      </p:sp>
      <p:pic>
        <p:nvPicPr>
          <p:cNvPr id="6" name="Picture 5"/>
          <p:cNvPicPr>
            <a:picLocks noChangeAspect="1"/>
          </p:cNvPicPr>
          <p:nvPr/>
        </p:nvPicPr>
        <p:blipFill>
          <a:blip r:embed="rId2"/>
          <a:stretch>
            <a:fillRect/>
          </a:stretch>
        </p:blipFill>
        <p:spPr>
          <a:xfrm>
            <a:off x="4027442" y="1754817"/>
            <a:ext cx="628597" cy="272849"/>
          </a:xfrm>
          <a:prstGeom prst="rect">
            <a:avLst/>
          </a:prstGeom>
        </p:spPr>
      </p:pic>
      <p:sp>
        <p:nvSpPr>
          <p:cNvPr id="13" name="Rectangle 12"/>
          <p:cNvSpPr/>
          <p:nvPr/>
        </p:nvSpPr>
        <p:spPr>
          <a:xfrm>
            <a:off x="628650" y="1690689"/>
            <a:ext cx="8630193" cy="369332"/>
          </a:xfrm>
          <a:prstGeom prst="rect">
            <a:avLst/>
          </a:prstGeom>
        </p:spPr>
        <p:txBody>
          <a:bodyPr wrap="square">
            <a:spAutoFit/>
          </a:bodyPr>
          <a:lstStyle/>
          <a:p>
            <a:r>
              <a:rPr lang="en-US" dirty="0" smtClean="0"/>
              <a:t>Then for each </a:t>
            </a:r>
            <a:r>
              <a:rPr lang="en-US" b="1" dirty="0" smtClean="0"/>
              <a:t>Matrix of Monomial</a:t>
            </a:r>
            <a:r>
              <a:rPr lang="en-US" dirty="0" smtClean="0"/>
              <a:t>                :</a:t>
            </a:r>
          </a:p>
        </p:txBody>
      </p:sp>
      <p:pic>
        <p:nvPicPr>
          <p:cNvPr id="12" name="Picture 11"/>
          <p:cNvPicPr>
            <a:picLocks noChangeAspect="1"/>
          </p:cNvPicPr>
          <p:nvPr/>
        </p:nvPicPr>
        <p:blipFill>
          <a:blip r:embed="rId3"/>
          <a:stretch>
            <a:fillRect/>
          </a:stretch>
        </p:blipFill>
        <p:spPr>
          <a:xfrm>
            <a:off x="730493" y="3062232"/>
            <a:ext cx="3627559" cy="646704"/>
          </a:xfrm>
          <a:prstGeom prst="rect">
            <a:avLst/>
          </a:prstGeom>
        </p:spPr>
      </p:pic>
      <p:sp>
        <p:nvSpPr>
          <p:cNvPr id="3" name="Rectangle 2"/>
          <p:cNvSpPr/>
          <p:nvPr/>
        </p:nvSpPr>
        <p:spPr>
          <a:xfrm>
            <a:off x="628650" y="2425527"/>
            <a:ext cx="4318875" cy="369332"/>
          </a:xfrm>
          <a:prstGeom prst="rect">
            <a:avLst/>
          </a:prstGeom>
        </p:spPr>
        <p:txBody>
          <a:bodyPr wrap="none">
            <a:spAutoFit/>
          </a:bodyPr>
          <a:lstStyle/>
          <a:p>
            <a:r>
              <a:rPr lang="en-US" dirty="0"/>
              <a:t>we define the Matrix of  </a:t>
            </a:r>
            <a:r>
              <a:rPr lang="en-US" b="1" dirty="0"/>
              <a:t>Centered Moments</a:t>
            </a:r>
            <a:endParaRPr lang="en-US" b="1" dirty="0"/>
          </a:p>
        </p:txBody>
      </p:sp>
    </p:spTree>
    <p:extLst>
      <p:ext uri="{BB962C8B-B14F-4D97-AF65-F5344CB8AC3E}">
        <p14:creationId xmlns:p14="http://schemas.microsoft.com/office/powerpoint/2010/main" val="1490029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a:t>
            </a:r>
            <a:r>
              <a:rPr lang="en-US" b="1" dirty="0" smtClean="0"/>
              <a:t>M</a:t>
            </a:r>
            <a:r>
              <a:rPr lang="en-US" b="1" baseline="-25000" dirty="0" smtClean="0"/>
              <a:t>[2,2]</a:t>
            </a:r>
            <a:endParaRPr lang="en-US" b="1" baseline="-25000" dirty="0"/>
          </a:p>
        </p:txBody>
      </p:sp>
      <p:sp>
        <p:nvSpPr>
          <p:cNvPr id="3" name="Content Placeholder 2"/>
          <p:cNvSpPr>
            <a:spLocks noGrp="1"/>
          </p:cNvSpPr>
          <p:nvPr>
            <p:ph idx="1"/>
          </p:nvPr>
        </p:nvSpPr>
        <p:spPr>
          <a:xfrm>
            <a:off x="628650" y="1825625"/>
            <a:ext cx="7886700" cy="3937000"/>
          </a:xfrm>
        </p:spPr>
        <p:txBody>
          <a:bodyPr>
            <a:normAutofit/>
          </a:bodyPr>
          <a:lstStyle/>
          <a:p>
            <a:r>
              <a:rPr lang="en-US" sz="2400" dirty="0" smtClean="0"/>
              <a:t>Initialize moments matrix M</a:t>
            </a:r>
            <a:r>
              <a:rPr lang="en-US" sz="2400" baseline="-25000" dirty="0" smtClean="0"/>
              <a:t>[2,2]</a:t>
            </a:r>
            <a:r>
              <a:rPr lang="en-US" sz="2400" dirty="0"/>
              <a:t> </a:t>
            </a:r>
            <a:r>
              <a:rPr lang="en-US" sz="2400" dirty="0" smtClean="0"/>
              <a:t>( 6 </a:t>
            </a:r>
            <a:r>
              <a:rPr lang="ar-JO" sz="2400" dirty="0" smtClean="0"/>
              <a:t>×</a:t>
            </a:r>
            <a:r>
              <a:rPr lang="en-US" sz="2400" dirty="0" smtClean="0"/>
              <a:t> 6 ) to zeros.</a:t>
            </a:r>
            <a:endParaRPr lang="en-US" sz="2400" baseline="-25000" dirty="0" smtClean="0"/>
          </a:p>
          <a:p>
            <a:r>
              <a:rPr lang="en-US" sz="2400" dirty="0" smtClean="0"/>
              <a:t>For Every </a:t>
            </a:r>
            <a:r>
              <a:rPr lang="en-US" sz="2400" b="1" dirty="0" smtClean="0"/>
              <a:t>Triangle</a:t>
            </a:r>
            <a:r>
              <a:rPr lang="en-US" sz="2400" dirty="0" smtClean="0"/>
              <a:t> in the Mesh</a:t>
            </a:r>
          </a:p>
          <a:p>
            <a:pPr lvl="1"/>
            <a:r>
              <a:rPr lang="en-US" sz="2000" dirty="0" smtClean="0"/>
              <a:t>Get Triangle </a:t>
            </a:r>
            <a:r>
              <a:rPr lang="en-US" sz="2000" b="1" dirty="0" smtClean="0"/>
              <a:t>vertices</a:t>
            </a:r>
            <a:r>
              <a:rPr lang="en-US" sz="2000" dirty="0" smtClean="0"/>
              <a:t> coordinates x1, y1, z1, x2, y2, z2, x3, y3, z3.</a:t>
            </a:r>
          </a:p>
          <a:p>
            <a:pPr lvl="1"/>
            <a:r>
              <a:rPr lang="en-US" sz="2000" dirty="0" smtClean="0"/>
              <a:t>Compute Triangle </a:t>
            </a:r>
            <a:r>
              <a:rPr lang="en-US" sz="2000" b="1" dirty="0" smtClean="0"/>
              <a:t>Area</a:t>
            </a:r>
          </a:p>
          <a:p>
            <a:pPr lvl="1"/>
            <a:r>
              <a:rPr lang="en-US" sz="2000" dirty="0" smtClean="0"/>
              <a:t>Compute </a:t>
            </a:r>
            <a:r>
              <a:rPr lang="en-US" sz="2000" b="1" dirty="0" smtClean="0"/>
              <a:t>Matrix of Monomials                           </a:t>
            </a:r>
            <a:r>
              <a:rPr lang="en-US" sz="2000" dirty="0" smtClean="0"/>
              <a:t>as described before</a:t>
            </a:r>
          </a:p>
          <a:p>
            <a:pPr lvl="1"/>
            <a:r>
              <a:rPr lang="en-US" sz="2000" dirty="0" smtClean="0"/>
              <a:t>Add Matrix                           to </a:t>
            </a:r>
            <a:r>
              <a:rPr lang="en-US" sz="2000" dirty="0"/>
              <a:t>M</a:t>
            </a:r>
            <a:r>
              <a:rPr lang="en-US" sz="2000" baseline="-25000" dirty="0"/>
              <a:t>[2,2]</a:t>
            </a:r>
            <a:endParaRPr lang="en-US" sz="2000" dirty="0" smtClean="0"/>
          </a:p>
          <a:p>
            <a:r>
              <a:rPr lang="en-US" sz="2400" dirty="0" smtClean="0"/>
              <a:t>Normalize, matrix M</a:t>
            </a:r>
            <a:r>
              <a:rPr lang="en-US" sz="2400" baseline="-25000" dirty="0"/>
              <a:t>[2,2</a:t>
            </a:r>
            <a:r>
              <a:rPr lang="en-US" sz="2400" baseline="-25000" dirty="0" smtClean="0"/>
              <a:t>] </a:t>
            </a:r>
            <a:r>
              <a:rPr lang="en-US" sz="2400" dirty="0" smtClean="0"/>
              <a:t> by dividing on total triangles area.</a:t>
            </a:r>
          </a:p>
          <a:p>
            <a:r>
              <a:rPr lang="en-US" sz="2400" dirty="0" smtClean="0"/>
              <a:t>Compute </a:t>
            </a:r>
            <a:r>
              <a:rPr lang="en-US" sz="2400" b="1" dirty="0" smtClean="0"/>
              <a:t>Eigen values </a:t>
            </a:r>
            <a:r>
              <a:rPr lang="en-US" sz="2400" dirty="0" smtClean="0"/>
              <a:t>of M</a:t>
            </a:r>
            <a:r>
              <a:rPr lang="en-US" sz="2400" baseline="-25000" dirty="0" smtClean="0"/>
              <a:t>[2,2]</a:t>
            </a:r>
            <a:r>
              <a:rPr lang="en-US" sz="2400" dirty="0" smtClean="0"/>
              <a:t> by using </a:t>
            </a:r>
            <a:r>
              <a:rPr lang="en-US" sz="2400" b="1" dirty="0" smtClean="0"/>
              <a:t>Eigen value decomposition </a:t>
            </a:r>
            <a:r>
              <a:rPr lang="en-US" sz="2400" dirty="0" smtClean="0"/>
              <a:t>(provided by </a:t>
            </a:r>
            <a:r>
              <a:rPr lang="en-US" sz="2400" dirty="0" err="1" smtClean="0"/>
              <a:t>Jama</a:t>
            </a:r>
            <a:r>
              <a:rPr lang="en-US" sz="2400" dirty="0" smtClean="0"/>
              <a:t> package)</a:t>
            </a:r>
          </a:p>
          <a:p>
            <a:r>
              <a:rPr lang="en-US" sz="2400" dirty="0" smtClean="0"/>
              <a:t>These are the </a:t>
            </a:r>
            <a:r>
              <a:rPr lang="en-US" sz="2400" b="1" dirty="0" smtClean="0"/>
              <a:t>Moment Invariants</a:t>
            </a:r>
          </a:p>
          <a:p>
            <a:pPr lvl="1"/>
            <a:endParaRPr lang="en-US" sz="2000" dirty="0" smtClean="0"/>
          </a:p>
          <a:p>
            <a:pPr lvl="1"/>
            <a:endParaRPr lang="en-US" sz="2000" b="1" dirty="0" smtClean="0"/>
          </a:p>
          <a:p>
            <a:pPr lvl="1"/>
            <a:endParaRPr lang="en-US" sz="2000" dirty="0"/>
          </a:p>
        </p:txBody>
      </p:sp>
      <p:pic>
        <p:nvPicPr>
          <p:cNvPr id="5" name="Picture 4"/>
          <p:cNvPicPr>
            <a:picLocks noChangeAspect="1"/>
          </p:cNvPicPr>
          <p:nvPr/>
        </p:nvPicPr>
        <p:blipFill>
          <a:blip r:embed="rId2"/>
          <a:stretch>
            <a:fillRect/>
          </a:stretch>
        </p:blipFill>
        <p:spPr>
          <a:xfrm>
            <a:off x="4786221" y="3365457"/>
            <a:ext cx="1305107" cy="304843"/>
          </a:xfrm>
          <a:prstGeom prst="rect">
            <a:avLst/>
          </a:prstGeom>
        </p:spPr>
      </p:pic>
      <p:pic>
        <p:nvPicPr>
          <p:cNvPr id="6" name="Picture 5"/>
          <p:cNvPicPr>
            <a:picLocks noChangeAspect="1"/>
          </p:cNvPicPr>
          <p:nvPr/>
        </p:nvPicPr>
        <p:blipFill>
          <a:blip r:embed="rId2"/>
          <a:stretch>
            <a:fillRect/>
          </a:stretch>
        </p:blipFill>
        <p:spPr>
          <a:xfrm>
            <a:off x="2690721" y="3746500"/>
            <a:ext cx="1305107" cy="304843"/>
          </a:xfrm>
          <a:prstGeom prst="rect">
            <a:avLst/>
          </a:prstGeom>
        </p:spPr>
      </p:pic>
    </p:spTree>
    <p:extLst>
      <p:ext uri="{BB962C8B-B14F-4D97-AF65-F5344CB8AC3E}">
        <p14:creationId xmlns:p14="http://schemas.microsoft.com/office/powerpoint/2010/main" val="27364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Computing </a:t>
            </a:r>
            <a:r>
              <a:rPr lang="en-US" b="1" dirty="0"/>
              <a:t>M</a:t>
            </a:r>
            <a:r>
              <a:rPr lang="en-US" b="1" baseline="-25000" dirty="0"/>
              <a:t>[2,2]</a:t>
            </a:r>
            <a:endParaRPr lang="en-US" dirty="0"/>
          </a:p>
        </p:txBody>
      </p:sp>
      <p:grpSp>
        <p:nvGrpSpPr>
          <p:cNvPr id="13" name="Group 12"/>
          <p:cNvGrpSpPr/>
          <p:nvPr/>
        </p:nvGrpSpPr>
        <p:grpSpPr>
          <a:xfrm>
            <a:off x="628650" y="1590589"/>
            <a:ext cx="8321122" cy="378946"/>
            <a:chOff x="628650" y="1590589"/>
            <a:chExt cx="8321122" cy="378946"/>
          </a:xfrm>
        </p:grpSpPr>
        <p:sp>
          <p:nvSpPr>
            <p:cNvPr id="5" name="Rectangle 4"/>
            <p:cNvSpPr/>
            <p:nvPr/>
          </p:nvSpPr>
          <p:spPr>
            <a:xfrm>
              <a:off x="628650" y="1590589"/>
              <a:ext cx="6800957" cy="369332"/>
            </a:xfrm>
            <a:prstGeom prst="rect">
              <a:avLst/>
            </a:prstGeom>
          </p:spPr>
          <p:txBody>
            <a:bodyPr wrap="square">
              <a:spAutoFit/>
            </a:bodyPr>
            <a:lstStyle/>
            <a:p>
              <a:pPr marL="285750" indent="-285750">
                <a:buFont typeface="Arial" panose="020B0604020202020204" pitchFamily="34" charset="0"/>
                <a:buChar char="•"/>
              </a:pPr>
              <a:r>
                <a:rPr lang="en-US" dirty="0" smtClean="0"/>
                <a:t>So In the example of the bunny mesh, these are the </a:t>
              </a:r>
              <a:r>
                <a:rPr lang="en-US" b="1" dirty="0" smtClean="0"/>
                <a:t>Eigen Values</a:t>
              </a:r>
              <a:r>
                <a:rPr lang="en-US" dirty="0" smtClean="0"/>
                <a:t> of</a:t>
              </a:r>
              <a:endParaRPr lang="en-US" dirty="0"/>
            </a:p>
          </p:txBody>
        </p:sp>
        <p:pic>
          <p:nvPicPr>
            <p:cNvPr id="3" name="Picture 2"/>
            <p:cNvPicPr>
              <a:picLocks noChangeAspect="1"/>
            </p:cNvPicPr>
            <p:nvPr/>
          </p:nvPicPr>
          <p:blipFill>
            <a:blip r:embed="rId2"/>
            <a:stretch>
              <a:fillRect/>
            </a:stretch>
          </p:blipFill>
          <p:spPr>
            <a:xfrm>
              <a:off x="7429607" y="1652496"/>
              <a:ext cx="476316" cy="295316"/>
            </a:xfrm>
            <a:prstGeom prst="rect">
              <a:avLst/>
            </a:prstGeom>
          </p:spPr>
        </p:pic>
        <p:sp>
          <p:nvSpPr>
            <p:cNvPr id="23" name="Rectangle 22"/>
            <p:cNvSpPr/>
            <p:nvPr/>
          </p:nvSpPr>
          <p:spPr>
            <a:xfrm>
              <a:off x="7919485" y="1600203"/>
              <a:ext cx="616591" cy="369332"/>
            </a:xfrm>
            <a:prstGeom prst="rect">
              <a:avLst/>
            </a:prstGeom>
          </p:spPr>
          <p:txBody>
            <a:bodyPr wrap="square">
              <a:spAutoFit/>
            </a:bodyPr>
            <a:lstStyle/>
            <a:p>
              <a:r>
                <a:rPr lang="en-US" dirty="0"/>
                <a:t>and </a:t>
              </a:r>
            </a:p>
          </p:txBody>
        </p:sp>
        <p:pic>
          <p:nvPicPr>
            <p:cNvPr id="4" name="Picture 3"/>
            <p:cNvPicPr>
              <a:picLocks noChangeAspect="1"/>
            </p:cNvPicPr>
            <p:nvPr/>
          </p:nvPicPr>
          <p:blipFill>
            <a:blip r:embed="rId3"/>
            <a:stretch>
              <a:fillRect/>
            </a:stretch>
          </p:blipFill>
          <p:spPr>
            <a:xfrm>
              <a:off x="8482982" y="1685420"/>
              <a:ext cx="466790" cy="266737"/>
            </a:xfrm>
            <a:prstGeom prst="rect">
              <a:avLst/>
            </a:prstGeom>
          </p:spPr>
        </p:pic>
      </p:grpSp>
      <p:grpSp>
        <p:nvGrpSpPr>
          <p:cNvPr id="12" name="Group 11"/>
          <p:cNvGrpSpPr/>
          <p:nvPr/>
        </p:nvGrpSpPr>
        <p:grpSpPr>
          <a:xfrm>
            <a:off x="118533" y="2238782"/>
            <a:ext cx="10139911" cy="4347975"/>
            <a:chOff x="118533" y="2238782"/>
            <a:chExt cx="10139911" cy="4347975"/>
          </a:xfrm>
        </p:grpSpPr>
        <p:sp>
          <p:nvSpPr>
            <p:cNvPr id="7" name="Rectangle 6"/>
            <p:cNvSpPr/>
            <p:nvPr/>
          </p:nvSpPr>
          <p:spPr>
            <a:xfrm>
              <a:off x="866776" y="5209514"/>
              <a:ext cx="1076324" cy="1107996"/>
            </a:xfrm>
            <a:prstGeom prst="rect">
              <a:avLst/>
            </a:prstGeom>
          </p:spPr>
          <p:txBody>
            <a:bodyPr wrap="square">
              <a:spAutoFit/>
            </a:bodyPr>
            <a:lstStyle/>
            <a:p>
              <a:r>
                <a:rPr lang="en-US" sz="1100" dirty="0">
                  <a:latin typeface="Consolas" panose="020B0609020204030204" pitchFamily="49" charset="0"/>
                </a:rPr>
                <a:t>0.16713084  0.27336454  0.5595046  0.019233907  0.026759103  </a:t>
              </a:r>
              <a:r>
                <a:rPr lang="en-US" sz="1100" dirty="0" smtClean="0">
                  <a:latin typeface="Consolas" panose="020B0609020204030204" pitchFamily="49" charset="0"/>
                </a:rPr>
                <a:t>0.058509145</a:t>
              </a:r>
              <a:endParaRPr lang="en-US" sz="1100" dirty="0"/>
            </a:p>
          </p:txBody>
        </p:sp>
        <p:pic>
          <p:nvPicPr>
            <p:cNvPr id="8" name="Picture 7"/>
            <p:cNvPicPr>
              <a:picLocks noChangeAspect="1"/>
            </p:cNvPicPr>
            <p:nvPr/>
          </p:nvPicPr>
          <p:blipFill>
            <a:blip r:embed="rId4"/>
            <a:stretch>
              <a:fillRect/>
            </a:stretch>
          </p:blipFill>
          <p:spPr>
            <a:xfrm>
              <a:off x="411803" y="2909426"/>
              <a:ext cx="1462394" cy="1703483"/>
            </a:xfrm>
            <a:prstGeom prst="rect">
              <a:avLst/>
            </a:prstGeom>
          </p:spPr>
        </p:pic>
        <p:pic>
          <p:nvPicPr>
            <p:cNvPr id="9" name="Picture 8"/>
            <p:cNvPicPr>
              <a:picLocks noChangeAspect="1"/>
            </p:cNvPicPr>
            <p:nvPr/>
          </p:nvPicPr>
          <p:blipFill>
            <a:blip r:embed="rId5"/>
            <a:stretch>
              <a:fillRect/>
            </a:stretch>
          </p:blipFill>
          <p:spPr>
            <a:xfrm>
              <a:off x="2438168" y="2920902"/>
              <a:ext cx="1067032" cy="1692007"/>
            </a:xfrm>
            <a:prstGeom prst="rect">
              <a:avLst/>
            </a:prstGeom>
          </p:spPr>
        </p:pic>
        <p:sp>
          <p:nvSpPr>
            <p:cNvPr id="10" name="Rectangle 9"/>
            <p:cNvSpPr/>
            <p:nvPr/>
          </p:nvSpPr>
          <p:spPr>
            <a:xfrm>
              <a:off x="2486025" y="5209514"/>
              <a:ext cx="1121722" cy="1107996"/>
            </a:xfrm>
            <a:prstGeom prst="rect">
              <a:avLst/>
            </a:prstGeom>
          </p:spPr>
          <p:txBody>
            <a:bodyPr wrap="square">
              <a:spAutoFit/>
            </a:bodyPr>
            <a:lstStyle/>
            <a:p>
              <a:r>
                <a:rPr lang="en-US" sz="1100" dirty="0">
                  <a:latin typeface="Consolas" panose="020B0609020204030204" pitchFamily="49" charset="0"/>
                </a:rPr>
                <a:t>0.16713084  0.27336454  0.5595046  0.019233907  0.026759105  0.05850915</a:t>
              </a:r>
              <a:endParaRPr lang="en-US" sz="1100" dirty="0"/>
            </a:p>
          </p:txBody>
        </p:sp>
        <p:sp>
          <p:nvSpPr>
            <p:cNvPr id="11" name="Rectangle 10"/>
            <p:cNvSpPr/>
            <p:nvPr/>
          </p:nvSpPr>
          <p:spPr>
            <a:xfrm>
              <a:off x="1772970" y="6269455"/>
              <a:ext cx="979755" cy="307777"/>
            </a:xfrm>
            <a:prstGeom prst="rect">
              <a:avLst/>
            </a:prstGeom>
          </p:spPr>
          <p:txBody>
            <a:bodyPr wrap="none">
              <a:spAutoFit/>
            </a:bodyPr>
            <a:lstStyle/>
            <a:p>
              <a:r>
                <a:rPr lang="en-US" sz="1400" dirty="0" smtClean="0">
                  <a:solidFill>
                    <a:srgbClr val="FF0000"/>
                  </a:solidFill>
                  <a:latin typeface="Consolas" panose="020B0609020204030204" pitchFamily="49" charset="0"/>
                </a:rPr>
                <a:t>4.165E-7</a:t>
              </a:r>
              <a:endParaRPr lang="en-US" sz="1400" dirty="0"/>
            </a:p>
          </p:txBody>
        </p:sp>
        <p:cxnSp>
          <p:nvCxnSpPr>
            <p:cNvPr id="15" name="Straight Arrow Connector 14"/>
            <p:cNvCxnSpPr/>
            <p:nvPr/>
          </p:nvCxnSpPr>
          <p:spPr>
            <a:xfrm>
              <a:off x="1874197" y="6146490"/>
              <a:ext cx="48800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239627" y="5209514"/>
              <a:ext cx="1162050" cy="1107996"/>
            </a:xfrm>
            <a:prstGeom prst="rect">
              <a:avLst/>
            </a:prstGeom>
          </p:spPr>
          <p:txBody>
            <a:bodyPr wrap="square">
              <a:spAutoFit/>
            </a:bodyPr>
            <a:lstStyle/>
            <a:p>
              <a:r>
                <a:rPr lang="en-US" sz="1100" dirty="0">
                  <a:latin typeface="Consolas" panose="020B0609020204030204" pitchFamily="49" charset="0"/>
                </a:rPr>
                <a:t>0.16713084  0.27336454  0.5595046  0.019233907  0.026759105  0.058509145</a:t>
              </a:r>
            </a:p>
          </p:txBody>
        </p:sp>
        <p:pic>
          <p:nvPicPr>
            <p:cNvPr id="17" name="Picture 16"/>
            <p:cNvPicPr>
              <a:picLocks noChangeAspect="1"/>
            </p:cNvPicPr>
            <p:nvPr/>
          </p:nvPicPr>
          <p:blipFill>
            <a:blip r:embed="rId6"/>
            <a:stretch>
              <a:fillRect/>
            </a:stretch>
          </p:blipFill>
          <p:spPr>
            <a:xfrm>
              <a:off x="4164421" y="2955164"/>
              <a:ext cx="1209915" cy="1564200"/>
            </a:xfrm>
            <a:prstGeom prst="rect">
              <a:avLst/>
            </a:prstGeom>
          </p:spPr>
        </p:pic>
        <p:cxnSp>
          <p:nvCxnSpPr>
            <p:cNvPr id="18" name="Straight Arrow Connector 17"/>
            <p:cNvCxnSpPr/>
            <p:nvPr/>
          </p:nvCxnSpPr>
          <p:spPr>
            <a:xfrm>
              <a:off x="3607747" y="6136965"/>
              <a:ext cx="46895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468420" y="6278980"/>
              <a:ext cx="979755" cy="307777"/>
            </a:xfrm>
            <a:prstGeom prst="rect">
              <a:avLst/>
            </a:prstGeom>
          </p:spPr>
          <p:txBody>
            <a:bodyPr wrap="none">
              <a:spAutoFit/>
            </a:bodyPr>
            <a:lstStyle/>
            <a:p>
              <a:r>
                <a:rPr lang="en-US" sz="1400" dirty="0">
                  <a:solidFill>
                    <a:srgbClr val="FF0000"/>
                  </a:solidFill>
                  <a:latin typeface="Consolas" panose="020B0609020204030204" pitchFamily="49" charset="0"/>
                </a:rPr>
                <a:t>1.862E-7</a:t>
              </a:r>
            </a:p>
          </p:txBody>
        </p:sp>
        <p:pic>
          <p:nvPicPr>
            <p:cNvPr id="20" name="Picture 19"/>
            <p:cNvPicPr>
              <a:picLocks noChangeAspect="1"/>
            </p:cNvPicPr>
            <p:nvPr/>
          </p:nvPicPr>
          <p:blipFill>
            <a:blip r:embed="rId7"/>
            <a:stretch>
              <a:fillRect/>
            </a:stretch>
          </p:blipFill>
          <p:spPr>
            <a:xfrm>
              <a:off x="6033557" y="3253991"/>
              <a:ext cx="716857" cy="750636"/>
            </a:xfrm>
            <a:prstGeom prst="rect">
              <a:avLst/>
            </a:prstGeom>
          </p:spPr>
        </p:pic>
        <p:sp>
          <p:nvSpPr>
            <p:cNvPr id="24" name="Rectangle 23"/>
            <p:cNvSpPr/>
            <p:nvPr/>
          </p:nvSpPr>
          <p:spPr>
            <a:xfrm>
              <a:off x="5263222" y="6269454"/>
              <a:ext cx="979755" cy="307777"/>
            </a:xfrm>
            <a:prstGeom prst="rect">
              <a:avLst/>
            </a:prstGeom>
          </p:spPr>
          <p:txBody>
            <a:bodyPr wrap="none">
              <a:spAutoFit/>
            </a:bodyPr>
            <a:lstStyle/>
            <a:p>
              <a:r>
                <a:rPr lang="en-US" sz="1400" dirty="0">
                  <a:solidFill>
                    <a:srgbClr val="FF0000"/>
                  </a:solidFill>
                  <a:latin typeface="Consolas" panose="020B0609020204030204" pitchFamily="49" charset="0"/>
                </a:rPr>
                <a:t>4.165E-7</a:t>
              </a:r>
            </a:p>
          </p:txBody>
        </p:sp>
        <p:sp>
          <p:nvSpPr>
            <p:cNvPr id="25" name="Rectangle 24"/>
            <p:cNvSpPr/>
            <p:nvPr/>
          </p:nvSpPr>
          <p:spPr>
            <a:xfrm>
              <a:off x="6033557" y="5209514"/>
              <a:ext cx="1085850" cy="1107996"/>
            </a:xfrm>
            <a:prstGeom prst="rect">
              <a:avLst/>
            </a:prstGeom>
          </p:spPr>
          <p:txBody>
            <a:bodyPr wrap="square">
              <a:spAutoFit/>
            </a:bodyPr>
            <a:lstStyle/>
            <a:p>
              <a:r>
                <a:rPr lang="en-US" sz="1100" dirty="0">
                  <a:latin typeface="Consolas" panose="020B0609020204030204" pitchFamily="49" charset="0"/>
                </a:rPr>
                <a:t>0.16713084  0.27336454  0.5595046  0.019233907  0.026759105  0.05850915</a:t>
              </a:r>
            </a:p>
          </p:txBody>
        </p:sp>
        <p:cxnSp>
          <p:nvCxnSpPr>
            <p:cNvPr id="26" name="Straight Arrow Connector 25"/>
            <p:cNvCxnSpPr/>
            <p:nvPr/>
          </p:nvCxnSpPr>
          <p:spPr>
            <a:xfrm>
              <a:off x="5401677" y="6146490"/>
              <a:ext cx="46895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8"/>
            <a:stretch>
              <a:fillRect/>
            </a:stretch>
          </p:blipFill>
          <p:spPr>
            <a:xfrm>
              <a:off x="7751287" y="2238782"/>
              <a:ext cx="2507157" cy="2575225"/>
            </a:xfrm>
            <a:prstGeom prst="rect">
              <a:avLst/>
            </a:prstGeom>
          </p:spPr>
        </p:pic>
        <p:sp>
          <p:nvSpPr>
            <p:cNvPr id="28" name="Rectangle 27"/>
            <p:cNvSpPr/>
            <p:nvPr/>
          </p:nvSpPr>
          <p:spPr>
            <a:xfrm>
              <a:off x="7739808" y="5209514"/>
              <a:ext cx="1134449" cy="1107996"/>
            </a:xfrm>
            <a:prstGeom prst="rect">
              <a:avLst/>
            </a:prstGeom>
          </p:spPr>
          <p:txBody>
            <a:bodyPr wrap="square">
              <a:spAutoFit/>
            </a:bodyPr>
            <a:lstStyle/>
            <a:p>
              <a:r>
                <a:rPr lang="en-US" sz="1100" dirty="0">
                  <a:latin typeface="Consolas" panose="020B0609020204030204" pitchFamily="49" charset="0"/>
                </a:rPr>
                <a:t>0.16713084  0.27336454  0.5595046  0.019233907  0.026759105  0.05850915</a:t>
              </a:r>
            </a:p>
          </p:txBody>
        </p:sp>
        <p:cxnSp>
          <p:nvCxnSpPr>
            <p:cNvPr id="29" name="Straight Arrow Connector 28"/>
            <p:cNvCxnSpPr/>
            <p:nvPr/>
          </p:nvCxnSpPr>
          <p:spPr>
            <a:xfrm>
              <a:off x="7119407" y="6136965"/>
              <a:ext cx="46895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939730" y="6278980"/>
              <a:ext cx="979755" cy="307777"/>
            </a:xfrm>
            <a:prstGeom prst="rect">
              <a:avLst/>
            </a:prstGeom>
          </p:spPr>
          <p:txBody>
            <a:bodyPr wrap="none">
              <a:spAutoFit/>
            </a:bodyPr>
            <a:lstStyle/>
            <a:p>
              <a:r>
                <a:rPr lang="en-US" sz="1400" dirty="0">
                  <a:solidFill>
                    <a:srgbClr val="FF0000"/>
                  </a:solidFill>
                  <a:latin typeface="Consolas" panose="020B0609020204030204" pitchFamily="49" charset="0"/>
                </a:rPr>
                <a:t>4.165E-7</a:t>
              </a:r>
            </a:p>
          </p:txBody>
        </p:sp>
        <p:pic>
          <p:nvPicPr>
            <p:cNvPr id="31" name="Picture 30"/>
            <p:cNvPicPr>
              <a:picLocks noChangeAspect="1"/>
            </p:cNvPicPr>
            <p:nvPr/>
          </p:nvPicPr>
          <p:blipFill>
            <a:blip r:embed="rId2"/>
            <a:stretch>
              <a:fillRect/>
            </a:stretch>
          </p:blipFill>
          <p:spPr>
            <a:xfrm>
              <a:off x="118533" y="5341447"/>
              <a:ext cx="476316" cy="295316"/>
            </a:xfrm>
            <a:prstGeom prst="rect">
              <a:avLst/>
            </a:prstGeom>
          </p:spPr>
        </p:pic>
        <p:pic>
          <p:nvPicPr>
            <p:cNvPr id="32" name="Picture 31"/>
            <p:cNvPicPr>
              <a:picLocks noChangeAspect="1"/>
            </p:cNvPicPr>
            <p:nvPr/>
          </p:nvPicPr>
          <p:blipFill>
            <a:blip r:embed="rId3"/>
            <a:stretch>
              <a:fillRect/>
            </a:stretch>
          </p:blipFill>
          <p:spPr>
            <a:xfrm>
              <a:off x="147574" y="5879753"/>
              <a:ext cx="466790" cy="266737"/>
            </a:xfrm>
            <a:prstGeom prst="rect">
              <a:avLst/>
            </a:prstGeom>
          </p:spPr>
        </p:pic>
        <p:sp>
          <p:nvSpPr>
            <p:cNvPr id="6" name="Left Brace 5"/>
            <p:cNvSpPr/>
            <p:nvPr/>
          </p:nvSpPr>
          <p:spPr>
            <a:xfrm>
              <a:off x="704851" y="5278072"/>
              <a:ext cx="47626" cy="42206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Left Brace 32"/>
            <p:cNvSpPr/>
            <p:nvPr/>
          </p:nvSpPr>
          <p:spPr>
            <a:xfrm>
              <a:off x="732951" y="5797791"/>
              <a:ext cx="47626" cy="42206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757727" y="4928350"/>
              <a:ext cx="1107897" cy="276999"/>
            </a:xfrm>
            <a:prstGeom prst="rect">
              <a:avLst/>
            </a:prstGeom>
          </p:spPr>
          <p:txBody>
            <a:bodyPr wrap="square">
              <a:spAutoFit/>
            </a:bodyPr>
            <a:lstStyle/>
            <a:p>
              <a:pPr algn="ctr"/>
              <a:r>
                <a:rPr lang="en-US" sz="1200" b="1" dirty="0" smtClean="0"/>
                <a:t>Eigen Values</a:t>
              </a:r>
              <a:endParaRPr lang="en-US" sz="1200" b="1" dirty="0"/>
            </a:p>
          </p:txBody>
        </p:sp>
        <p:sp>
          <p:nvSpPr>
            <p:cNvPr id="36" name="Rectangle 35"/>
            <p:cNvSpPr/>
            <p:nvPr/>
          </p:nvSpPr>
          <p:spPr>
            <a:xfrm>
              <a:off x="2444580" y="4928349"/>
              <a:ext cx="1107897" cy="276999"/>
            </a:xfrm>
            <a:prstGeom prst="rect">
              <a:avLst/>
            </a:prstGeom>
          </p:spPr>
          <p:txBody>
            <a:bodyPr wrap="square">
              <a:spAutoFit/>
            </a:bodyPr>
            <a:lstStyle/>
            <a:p>
              <a:pPr algn="ctr"/>
              <a:r>
                <a:rPr lang="en-US" sz="1200" b="1" dirty="0" smtClean="0"/>
                <a:t>Eigen Values</a:t>
              </a:r>
              <a:endParaRPr lang="en-US" sz="1200" b="1" dirty="0"/>
            </a:p>
          </p:txBody>
        </p:sp>
        <p:sp>
          <p:nvSpPr>
            <p:cNvPr id="37" name="Rectangle 36"/>
            <p:cNvSpPr/>
            <p:nvPr/>
          </p:nvSpPr>
          <p:spPr>
            <a:xfrm>
              <a:off x="4150672" y="4928348"/>
              <a:ext cx="1107897" cy="276999"/>
            </a:xfrm>
            <a:prstGeom prst="rect">
              <a:avLst/>
            </a:prstGeom>
          </p:spPr>
          <p:txBody>
            <a:bodyPr wrap="square">
              <a:spAutoFit/>
            </a:bodyPr>
            <a:lstStyle/>
            <a:p>
              <a:pPr algn="ctr"/>
              <a:r>
                <a:rPr lang="en-US" sz="1200" b="1" dirty="0" smtClean="0"/>
                <a:t>Eigen Values</a:t>
              </a:r>
              <a:endParaRPr lang="en-US" sz="1200" b="1" dirty="0"/>
            </a:p>
          </p:txBody>
        </p:sp>
        <p:sp>
          <p:nvSpPr>
            <p:cNvPr id="38" name="Rectangle 37"/>
            <p:cNvSpPr/>
            <p:nvPr/>
          </p:nvSpPr>
          <p:spPr>
            <a:xfrm>
              <a:off x="5959436" y="4926067"/>
              <a:ext cx="1107897" cy="276999"/>
            </a:xfrm>
            <a:prstGeom prst="rect">
              <a:avLst/>
            </a:prstGeom>
          </p:spPr>
          <p:txBody>
            <a:bodyPr wrap="square">
              <a:spAutoFit/>
            </a:bodyPr>
            <a:lstStyle/>
            <a:p>
              <a:pPr algn="ctr"/>
              <a:r>
                <a:rPr lang="en-US" sz="1200" b="1" dirty="0" smtClean="0"/>
                <a:t>Eigen Values</a:t>
              </a:r>
              <a:endParaRPr lang="en-US" sz="1200" b="1" dirty="0"/>
            </a:p>
          </p:txBody>
        </p:sp>
        <p:sp>
          <p:nvSpPr>
            <p:cNvPr id="39" name="Rectangle 38"/>
            <p:cNvSpPr/>
            <p:nvPr/>
          </p:nvSpPr>
          <p:spPr>
            <a:xfrm>
              <a:off x="7665528" y="4932515"/>
              <a:ext cx="1107897" cy="276999"/>
            </a:xfrm>
            <a:prstGeom prst="rect">
              <a:avLst/>
            </a:prstGeom>
          </p:spPr>
          <p:txBody>
            <a:bodyPr wrap="square">
              <a:spAutoFit/>
            </a:bodyPr>
            <a:lstStyle/>
            <a:p>
              <a:pPr algn="ctr"/>
              <a:r>
                <a:rPr lang="en-US" sz="1200" b="1" dirty="0" smtClean="0"/>
                <a:t>Eigen Values</a:t>
              </a:r>
              <a:endParaRPr lang="en-US" sz="1200" b="1" dirty="0"/>
            </a:p>
          </p:txBody>
        </p:sp>
      </p:grpSp>
    </p:spTree>
    <p:extLst>
      <p:ext uri="{BB962C8B-B14F-4D97-AF65-F5344CB8AC3E}">
        <p14:creationId xmlns:p14="http://schemas.microsoft.com/office/powerpoint/2010/main" val="69302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3D Matching</a:t>
            </a:r>
            <a:endParaRPr lang="en-US" dirty="0"/>
          </a:p>
        </p:txBody>
      </p:sp>
      <p:sp>
        <p:nvSpPr>
          <p:cNvPr id="3" name="Content Placeholder 2"/>
          <p:cNvSpPr>
            <a:spLocks noGrp="1"/>
          </p:cNvSpPr>
          <p:nvPr>
            <p:ph idx="1"/>
          </p:nvPr>
        </p:nvSpPr>
        <p:spPr>
          <a:xfrm>
            <a:off x="628649" y="1825625"/>
            <a:ext cx="7772401" cy="2359641"/>
          </a:xfrm>
        </p:spPr>
        <p:txBody>
          <a:bodyPr>
            <a:normAutofit/>
          </a:bodyPr>
          <a:lstStyle/>
          <a:p>
            <a:r>
              <a:rPr lang="en-US" sz="2000" dirty="0" smtClean="0"/>
              <a:t>Now we have </a:t>
            </a:r>
            <a:r>
              <a:rPr lang="en-US" sz="2000" b="1" dirty="0" smtClean="0"/>
              <a:t>a set of regions </a:t>
            </a:r>
            <a:r>
              <a:rPr lang="en-US" sz="2000" dirty="0" smtClean="0"/>
              <a:t>and </a:t>
            </a:r>
            <a:r>
              <a:rPr lang="en-US" sz="2000" b="1" dirty="0" smtClean="0"/>
              <a:t>moment invariants</a:t>
            </a:r>
            <a:r>
              <a:rPr lang="en-US" sz="2000" dirty="0" smtClean="0"/>
              <a:t> of two 3D Models.</a:t>
            </a:r>
          </a:p>
          <a:p>
            <a:r>
              <a:rPr lang="en-US" sz="2000" dirty="0" smtClean="0"/>
              <a:t>We compute the </a:t>
            </a:r>
            <a:r>
              <a:rPr lang="en-US" sz="2000" b="1" dirty="0" smtClean="0"/>
              <a:t>Euclidean Distance </a:t>
            </a:r>
            <a:r>
              <a:rPr lang="en-US" sz="2000" dirty="0" smtClean="0"/>
              <a:t>between every pair of regions of Model 1 and Model 2.</a:t>
            </a:r>
          </a:p>
          <a:p>
            <a:r>
              <a:rPr lang="en-US" sz="2000" dirty="0" smtClean="0"/>
              <a:t>Then we </a:t>
            </a:r>
            <a:r>
              <a:rPr lang="en-US" sz="2000" b="1" dirty="0" smtClean="0"/>
              <a:t>sort</a:t>
            </a:r>
            <a:r>
              <a:rPr lang="en-US" sz="2000" dirty="0" smtClean="0"/>
              <a:t> the pairs by </a:t>
            </a:r>
            <a:r>
              <a:rPr lang="en-US" sz="2000" b="1" dirty="0" smtClean="0"/>
              <a:t>distance</a:t>
            </a:r>
            <a:r>
              <a:rPr lang="en-US" sz="2000" dirty="0" smtClean="0"/>
              <a:t>, get the top N number of pairs with lowest distance, and compute the total matching distance out of that.</a:t>
            </a:r>
            <a:endParaRPr lang="en-US" sz="2000" dirty="0"/>
          </a:p>
        </p:txBody>
      </p:sp>
      <p:grpSp>
        <p:nvGrpSpPr>
          <p:cNvPr id="52" name="Group 51"/>
          <p:cNvGrpSpPr/>
          <p:nvPr/>
        </p:nvGrpSpPr>
        <p:grpSpPr>
          <a:xfrm>
            <a:off x="4294632" y="4975509"/>
            <a:ext cx="1181100" cy="1376722"/>
            <a:chOff x="4294632" y="4975509"/>
            <a:chExt cx="1181100" cy="1376722"/>
          </a:xfrm>
        </p:grpSpPr>
        <p:cxnSp>
          <p:nvCxnSpPr>
            <p:cNvPr id="19" name="Straight Arrow Connector 18"/>
            <p:cNvCxnSpPr>
              <a:stCxn id="4" idx="3"/>
              <a:endCxn id="13" idx="1"/>
            </p:cNvCxnSpPr>
            <p:nvPr/>
          </p:nvCxnSpPr>
          <p:spPr>
            <a:xfrm>
              <a:off x="4294632" y="4975509"/>
              <a:ext cx="1181100" cy="28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3"/>
              <a:endCxn id="14" idx="1"/>
            </p:cNvCxnSpPr>
            <p:nvPr/>
          </p:nvCxnSpPr>
          <p:spPr>
            <a:xfrm>
              <a:off x="4294632" y="4975509"/>
              <a:ext cx="1181100" cy="359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3"/>
              <a:endCxn id="15" idx="1"/>
            </p:cNvCxnSpPr>
            <p:nvPr/>
          </p:nvCxnSpPr>
          <p:spPr>
            <a:xfrm>
              <a:off x="4294632" y="4975509"/>
              <a:ext cx="1181099" cy="683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3"/>
              <a:endCxn id="16" idx="1"/>
            </p:cNvCxnSpPr>
            <p:nvPr/>
          </p:nvCxnSpPr>
          <p:spPr>
            <a:xfrm>
              <a:off x="4294632" y="4975509"/>
              <a:ext cx="1181098" cy="1007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3"/>
              <a:endCxn id="17" idx="1"/>
            </p:cNvCxnSpPr>
            <p:nvPr/>
          </p:nvCxnSpPr>
          <p:spPr>
            <a:xfrm>
              <a:off x="4294632" y="4975509"/>
              <a:ext cx="1181097" cy="1329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3"/>
              <a:endCxn id="13" idx="1"/>
            </p:cNvCxnSpPr>
            <p:nvPr/>
          </p:nvCxnSpPr>
          <p:spPr>
            <a:xfrm flipV="1">
              <a:off x="4294632" y="5003553"/>
              <a:ext cx="1181100" cy="303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3"/>
              <a:endCxn id="14" idx="1"/>
            </p:cNvCxnSpPr>
            <p:nvPr/>
          </p:nvCxnSpPr>
          <p:spPr>
            <a:xfrm>
              <a:off x="4294632" y="5307155"/>
              <a:ext cx="1181100" cy="28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3"/>
              <a:endCxn id="15" idx="1"/>
            </p:cNvCxnSpPr>
            <p:nvPr/>
          </p:nvCxnSpPr>
          <p:spPr>
            <a:xfrm>
              <a:off x="4294632" y="5307155"/>
              <a:ext cx="1181099" cy="351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3"/>
              <a:endCxn id="16" idx="1"/>
            </p:cNvCxnSpPr>
            <p:nvPr/>
          </p:nvCxnSpPr>
          <p:spPr>
            <a:xfrm>
              <a:off x="4294632" y="5307155"/>
              <a:ext cx="1181098" cy="675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 idx="3"/>
              <a:endCxn id="17" idx="1"/>
            </p:cNvCxnSpPr>
            <p:nvPr/>
          </p:nvCxnSpPr>
          <p:spPr>
            <a:xfrm>
              <a:off x="4294632" y="5307155"/>
              <a:ext cx="1181097" cy="997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663727" y="5982899"/>
              <a:ext cx="343364" cy="369332"/>
            </a:xfrm>
            <a:prstGeom prst="rect">
              <a:avLst/>
            </a:prstGeom>
            <a:noFill/>
          </p:spPr>
          <p:txBody>
            <a:bodyPr wrap="none" rtlCol="0">
              <a:spAutoFit/>
            </a:bodyPr>
            <a:lstStyle/>
            <a:p>
              <a:r>
                <a:rPr lang="en-US" dirty="0" smtClean="0"/>
                <a:t>…</a:t>
              </a:r>
              <a:endParaRPr lang="en-US" dirty="0"/>
            </a:p>
          </p:txBody>
        </p:sp>
      </p:grpSp>
      <p:grpSp>
        <p:nvGrpSpPr>
          <p:cNvPr id="49" name="Group 48"/>
          <p:cNvGrpSpPr/>
          <p:nvPr/>
        </p:nvGrpSpPr>
        <p:grpSpPr>
          <a:xfrm>
            <a:off x="555438" y="4535720"/>
            <a:ext cx="3739194" cy="2322280"/>
            <a:chOff x="555438" y="4535720"/>
            <a:chExt cx="3739194" cy="2322280"/>
          </a:xfrm>
        </p:grpSpPr>
        <p:sp>
          <p:nvSpPr>
            <p:cNvPr id="5" name="Rectangle 4"/>
            <p:cNvSpPr/>
            <p:nvPr/>
          </p:nvSpPr>
          <p:spPr>
            <a:xfrm>
              <a:off x="588962" y="6379136"/>
              <a:ext cx="1400175" cy="369332"/>
            </a:xfrm>
            <a:prstGeom prst="rect">
              <a:avLst/>
            </a:prstGeom>
          </p:spPr>
          <p:txBody>
            <a:bodyPr wrap="square">
              <a:spAutoFit/>
            </a:bodyPr>
            <a:lstStyle/>
            <a:p>
              <a:r>
                <a:rPr lang="en-US" dirty="0" smtClean="0"/>
                <a:t>Model 1</a:t>
              </a:r>
              <a:endParaRPr lang="en-US" dirty="0"/>
            </a:p>
          </p:txBody>
        </p:sp>
        <p:pic>
          <p:nvPicPr>
            <p:cNvPr id="7" name="Picture 6"/>
            <p:cNvPicPr>
              <a:picLocks noChangeAspect="1"/>
            </p:cNvPicPr>
            <p:nvPr/>
          </p:nvPicPr>
          <p:blipFill>
            <a:blip r:embed="rId2"/>
            <a:stretch>
              <a:fillRect/>
            </a:stretch>
          </p:blipFill>
          <p:spPr>
            <a:xfrm>
              <a:off x="555438" y="5179871"/>
              <a:ext cx="733612" cy="1191469"/>
            </a:xfrm>
            <a:prstGeom prst="rect">
              <a:avLst/>
            </a:prstGeom>
          </p:spPr>
        </p:pic>
        <p:sp>
          <p:nvSpPr>
            <p:cNvPr id="4" name="Rounded Rectangle 3"/>
            <p:cNvSpPr/>
            <p:nvPr/>
          </p:nvSpPr>
          <p:spPr>
            <a:xfrm>
              <a:off x="2532507" y="4813584"/>
              <a:ext cx="1762125" cy="32385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smtClean="0">
                  <a:ln>
                    <a:solidFill>
                      <a:sysClr val="windowText" lastClr="000000"/>
                    </a:solidFill>
                  </a:ln>
                  <a:solidFill>
                    <a:schemeClr val="tx1"/>
                  </a:solidFill>
                </a:rPr>
                <a:t> 3.2   1.1   3.9   8.1   5.25  …</a:t>
              </a:r>
              <a:endParaRPr lang="en-US" sz="1100" dirty="0">
                <a:ln>
                  <a:solidFill>
                    <a:sysClr val="windowText" lastClr="000000"/>
                  </a:solidFill>
                </a:ln>
                <a:solidFill>
                  <a:schemeClr val="tx1"/>
                </a:solidFill>
              </a:endParaRPr>
            </a:p>
          </p:txBody>
        </p:sp>
        <p:sp>
          <p:nvSpPr>
            <p:cNvPr id="9" name="Rounded Rectangle 8"/>
            <p:cNvSpPr/>
            <p:nvPr/>
          </p:nvSpPr>
          <p:spPr>
            <a:xfrm>
              <a:off x="2532507" y="5145230"/>
              <a:ext cx="1762125" cy="32385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smtClean="0">
                  <a:ln>
                    <a:solidFill>
                      <a:sysClr val="windowText" lastClr="000000"/>
                    </a:solidFill>
                  </a:ln>
                  <a:solidFill>
                    <a:schemeClr val="tx1"/>
                  </a:solidFill>
                </a:rPr>
                <a:t> 5.2   4.1   6.9   3.1   0.25  …</a:t>
              </a:r>
              <a:endParaRPr lang="en-US" sz="1100" dirty="0">
                <a:ln>
                  <a:solidFill>
                    <a:sysClr val="windowText" lastClr="000000"/>
                  </a:solidFill>
                </a:ln>
                <a:solidFill>
                  <a:schemeClr val="tx1"/>
                </a:solidFill>
              </a:endParaRPr>
            </a:p>
          </p:txBody>
        </p:sp>
        <p:sp>
          <p:nvSpPr>
            <p:cNvPr id="10" name="Rounded Rectangle 9"/>
            <p:cNvSpPr/>
            <p:nvPr/>
          </p:nvSpPr>
          <p:spPr>
            <a:xfrm>
              <a:off x="2532506" y="5469080"/>
              <a:ext cx="1762125" cy="32385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smtClean="0">
                  <a:ln>
                    <a:solidFill>
                      <a:sysClr val="windowText" lastClr="000000"/>
                    </a:solidFill>
                  </a:ln>
                  <a:solidFill>
                    <a:schemeClr val="tx1"/>
                  </a:solidFill>
                </a:rPr>
                <a:t> 3.3   7.1   3.9   8.1   5.25  …</a:t>
              </a:r>
              <a:endParaRPr lang="en-US" sz="1100" dirty="0">
                <a:ln>
                  <a:solidFill>
                    <a:sysClr val="windowText" lastClr="000000"/>
                  </a:solidFill>
                </a:ln>
                <a:solidFill>
                  <a:schemeClr val="tx1"/>
                </a:solidFill>
              </a:endParaRPr>
            </a:p>
          </p:txBody>
        </p:sp>
        <p:sp>
          <p:nvSpPr>
            <p:cNvPr id="11" name="Rounded Rectangle 10"/>
            <p:cNvSpPr/>
            <p:nvPr/>
          </p:nvSpPr>
          <p:spPr>
            <a:xfrm>
              <a:off x="2532505" y="5792930"/>
              <a:ext cx="1762125" cy="32385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smtClean="0">
                  <a:ln>
                    <a:solidFill>
                      <a:sysClr val="windowText" lastClr="000000"/>
                    </a:solidFill>
                  </a:ln>
                  <a:solidFill>
                    <a:schemeClr val="tx1"/>
                  </a:solidFill>
                </a:rPr>
                <a:t> 9.2   8.1   5.9   0.1   0.25  …</a:t>
              </a:r>
              <a:endParaRPr lang="en-US" sz="1100" dirty="0">
                <a:ln>
                  <a:solidFill>
                    <a:sysClr val="windowText" lastClr="000000"/>
                  </a:solidFill>
                </a:ln>
                <a:solidFill>
                  <a:schemeClr val="tx1"/>
                </a:solidFill>
              </a:endParaRPr>
            </a:p>
          </p:txBody>
        </p:sp>
        <p:sp>
          <p:nvSpPr>
            <p:cNvPr id="12" name="Rounded Rectangle 11"/>
            <p:cNvSpPr/>
            <p:nvPr/>
          </p:nvSpPr>
          <p:spPr>
            <a:xfrm>
              <a:off x="2532504" y="6115051"/>
              <a:ext cx="1762125" cy="32385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smtClean="0">
                  <a:ln>
                    <a:solidFill>
                      <a:sysClr val="windowText" lastClr="000000"/>
                    </a:solidFill>
                  </a:ln>
                  <a:solidFill>
                    <a:schemeClr val="tx1"/>
                  </a:solidFill>
                </a:rPr>
                <a:t> 2.2   1.1   4.9   8.1   0.25  …</a:t>
              </a:r>
              <a:endParaRPr lang="en-US" sz="1100" dirty="0">
                <a:ln>
                  <a:solidFill>
                    <a:sysClr val="windowText" lastClr="000000"/>
                  </a:solidFill>
                </a:ln>
                <a:solidFill>
                  <a:schemeClr val="tx1"/>
                </a:solidFill>
              </a:endParaRPr>
            </a:p>
          </p:txBody>
        </p:sp>
        <p:sp>
          <p:nvSpPr>
            <p:cNvPr id="39" name="TextBox 38"/>
            <p:cNvSpPr txBox="1"/>
            <p:nvPr/>
          </p:nvSpPr>
          <p:spPr>
            <a:xfrm>
              <a:off x="3241884" y="6488668"/>
              <a:ext cx="343364" cy="369332"/>
            </a:xfrm>
            <a:prstGeom prst="rect">
              <a:avLst/>
            </a:prstGeom>
            <a:noFill/>
          </p:spPr>
          <p:txBody>
            <a:bodyPr wrap="none" rtlCol="0">
              <a:spAutoFit/>
            </a:bodyPr>
            <a:lstStyle/>
            <a:p>
              <a:r>
                <a:rPr lang="en-US" dirty="0" smtClean="0"/>
                <a:t>…</a:t>
              </a:r>
              <a:endParaRPr lang="en-US" dirty="0"/>
            </a:p>
          </p:txBody>
        </p:sp>
        <p:sp>
          <p:nvSpPr>
            <p:cNvPr id="41" name="Rectangle 40"/>
            <p:cNvSpPr/>
            <p:nvPr/>
          </p:nvSpPr>
          <p:spPr>
            <a:xfrm>
              <a:off x="1798893" y="4842159"/>
              <a:ext cx="733611" cy="276999"/>
            </a:xfrm>
            <a:prstGeom prst="rect">
              <a:avLst/>
            </a:prstGeom>
          </p:spPr>
          <p:txBody>
            <a:bodyPr wrap="square">
              <a:spAutoFit/>
            </a:bodyPr>
            <a:lstStyle/>
            <a:p>
              <a:r>
                <a:rPr lang="en-US" sz="1200" b="1" dirty="0" smtClean="0"/>
                <a:t>Region 1</a:t>
              </a:r>
              <a:endParaRPr lang="en-US" sz="1200" b="1" dirty="0"/>
            </a:p>
          </p:txBody>
        </p:sp>
        <p:sp>
          <p:nvSpPr>
            <p:cNvPr id="42" name="Rectangle 41"/>
            <p:cNvSpPr/>
            <p:nvPr/>
          </p:nvSpPr>
          <p:spPr>
            <a:xfrm>
              <a:off x="1798892" y="5157083"/>
              <a:ext cx="733611" cy="276999"/>
            </a:xfrm>
            <a:prstGeom prst="rect">
              <a:avLst/>
            </a:prstGeom>
          </p:spPr>
          <p:txBody>
            <a:bodyPr wrap="square">
              <a:spAutoFit/>
            </a:bodyPr>
            <a:lstStyle/>
            <a:p>
              <a:r>
                <a:rPr lang="en-US" sz="1200" b="1" dirty="0" smtClean="0"/>
                <a:t>Region 2</a:t>
              </a:r>
              <a:endParaRPr lang="en-US" sz="1200" b="1" dirty="0"/>
            </a:p>
          </p:txBody>
        </p:sp>
        <p:sp>
          <p:nvSpPr>
            <p:cNvPr id="43" name="Rectangle 42"/>
            <p:cNvSpPr/>
            <p:nvPr/>
          </p:nvSpPr>
          <p:spPr>
            <a:xfrm>
              <a:off x="1798892" y="5490125"/>
              <a:ext cx="733611" cy="276999"/>
            </a:xfrm>
            <a:prstGeom prst="rect">
              <a:avLst/>
            </a:prstGeom>
          </p:spPr>
          <p:txBody>
            <a:bodyPr wrap="square">
              <a:spAutoFit/>
            </a:bodyPr>
            <a:lstStyle/>
            <a:p>
              <a:r>
                <a:rPr lang="en-US" sz="1200" b="1" dirty="0" smtClean="0"/>
                <a:t>Region 3</a:t>
              </a:r>
              <a:endParaRPr lang="en-US" sz="1200" b="1" dirty="0"/>
            </a:p>
          </p:txBody>
        </p:sp>
        <p:sp>
          <p:nvSpPr>
            <p:cNvPr id="44" name="Rectangle 43"/>
            <p:cNvSpPr/>
            <p:nvPr/>
          </p:nvSpPr>
          <p:spPr>
            <a:xfrm>
              <a:off x="1798892" y="5795402"/>
              <a:ext cx="733611" cy="276999"/>
            </a:xfrm>
            <a:prstGeom prst="rect">
              <a:avLst/>
            </a:prstGeom>
          </p:spPr>
          <p:txBody>
            <a:bodyPr wrap="square">
              <a:spAutoFit/>
            </a:bodyPr>
            <a:lstStyle/>
            <a:p>
              <a:r>
                <a:rPr lang="en-US" sz="1200" b="1" dirty="0" smtClean="0"/>
                <a:t>Region 4</a:t>
              </a:r>
              <a:endParaRPr lang="en-US" sz="1200" b="1" dirty="0"/>
            </a:p>
          </p:txBody>
        </p:sp>
        <p:sp>
          <p:nvSpPr>
            <p:cNvPr id="45" name="Rectangle 44"/>
            <p:cNvSpPr/>
            <p:nvPr/>
          </p:nvSpPr>
          <p:spPr>
            <a:xfrm>
              <a:off x="1796600" y="6125441"/>
              <a:ext cx="733611" cy="276999"/>
            </a:xfrm>
            <a:prstGeom prst="rect">
              <a:avLst/>
            </a:prstGeom>
          </p:spPr>
          <p:txBody>
            <a:bodyPr wrap="square">
              <a:spAutoFit/>
            </a:bodyPr>
            <a:lstStyle/>
            <a:p>
              <a:r>
                <a:rPr lang="en-US" sz="1200" b="1" dirty="0" smtClean="0"/>
                <a:t>Region 5</a:t>
              </a:r>
              <a:endParaRPr lang="en-US" sz="1200" b="1" dirty="0"/>
            </a:p>
          </p:txBody>
        </p:sp>
        <p:sp>
          <p:nvSpPr>
            <p:cNvPr id="46" name="Rectangle 45"/>
            <p:cNvSpPr/>
            <p:nvPr/>
          </p:nvSpPr>
          <p:spPr>
            <a:xfrm>
              <a:off x="2673905" y="4535720"/>
              <a:ext cx="1474184" cy="276999"/>
            </a:xfrm>
            <a:prstGeom prst="rect">
              <a:avLst/>
            </a:prstGeom>
          </p:spPr>
          <p:txBody>
            <a:bodyPr wrap="square">
              <a:spAutoFit/>
            </a:bodyPr>
            <a:lstStyle/>
            <a:p>
              <a:r>
                <a:rPr lang="en-US" sz="1200" b="1" dirty="0" smtClean="0"/>
                <a:t>Moment Invariants</a:t>
              </a:r>
              <a:endParaRPr lang="en-US" sz="1200" b="1" dirty="0"/>
            </a:p>
          </p:txBody>
        </p:sp>
      </p:grpSp>
      <p:grpSp>
        <p:nvGrpSpPr>
          <p:cNvPr id="51" name="Group 50"/>
          <p:cNvGrpSpPr/>
          <p:nvPr/>
        </p:nvGrpSpPr>
        <p:grpSpPr>
          <a:xfrm>
            <a:off x="5475729" y="4535720"/>
            <a:ext cx="3739708" cy="2322280"/>
            <a:chOff x="5475729" y="4535720"/>
            <a:chExt cx="3739708" cy="2322280"/>
          </a:xfrm>
        </p:grpSpPr>
        <p:sp>
          <p:nvSpPr>
            <p:cNvPr id="6" name="Rectangle 5"/>
            <p:cNvSpPr/>
            <p:nvPr/>
          </p:nvSpPr>
          <p:spPr>
            <a:xfrm>
              <a:off x="7815262" y="6415537"/>
              <a:ext cx="1400175" cy="369332"/>
            </a:xfrm>
            <a:prstGeom prst="rect">
              <a:avLst/>
            </a:prstGeom>
          </p:spPr>
          <p:txBody>
            <a:bodyPr wrap="square">
              <a:spAutoFit/>
            </a:bodyPr>
            <a:lstStyle/>
            <a:p>
              <a:r>
                <a:rPr lang="en-US" dirty="0" smtClean="0"/>
                <a:t>Model 2</a:t>
              </a:r>
              <a:endParaRPr lang="en-US" dirty="0"/>
            </a:p>
          </p:txBody>
        </p:sp>
        <p:pic>
          <p:nvPicPr>
            <p:cNvPr id="8" name="Picture 7"/>
            <p:cNvPicPr>
              <a:picLocks noChangeAspect="1"/>
            </p:cNvPicPr>
            <p:nvPr/>
          </p:nvPicPr>
          <p:blipFill>
            <a:blip r:embed="rId3"/>
            <a:stretch>
              <a:fillRect/>
            </a:stretch>
          </p:blipFill>
          <p:spPr>
            <a:xfrm>
              <a:off x="7745407" y="5331159"/>
              <a:ext cx="922343" cy="989365"/>
            </a:xfrm>
            <a:prstGeom prst="rect">
              <a:avLst/>
            </a:prstGeom>
          </p:spPr>
        </p:pic>
        <p:grpSp>
          <p:nvGrpSpPr>
            <p:cNvPr id="50" name="Group 49"/>
            <p:cNvGrpSpPr/>
            <p:nvPr/>
          </p:nvGrpSpPr>
          <p:grpSpPr>
            <a:xfrm>
              <a:off x="5475729" y="4535720"/>
              <a:ext cx="1762128" cy="2322280"/>
              <a:chOff x="5475729" y="4535720"/>
              <a:chExt cx="1762128" cy="2322280"/>
            </a:xfrm>
          </p:grpSpPr>
          <p:sp>
            <p:nvSpPr>
              <p:cNvPr id="13" name="Rounded Rectangle 12"/>
              <p:cNvSpPr/>
              <p:nvPr/>
            </p:nvSpPr>
            <p:spPr>
              <a:xfrm>
                <a:off x="5475732" y="4841628"/>
                <a:ext cx="1762125" cy="32385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smtClean="0">
                    <a:ln>
                      <a:solidFill>
                        <a:sysClr val="windowText" lastClr="000000"/>
                      </a:solidFill>
                    </a:ln>
                    <a:solidFill>
                      <a:schemeClr val="tx1"/>
                    </a:solidFill>
                  </a:rPr>
                  <a:t> 8.2   7.1   9.9   8.1   3.25  …</a:t>
                </a:r>
                <a:endParaRPr lang="en-US" sz="1100" dirty="0">
                  <a:ln>
                    <a:solidFill>
                      <a:sysClr val="windowText" lastClr="000000"/>
                    </a:solidFill>
                  </a:ln>
                  <a:solidFill>
                    <a:schemeClr val="tx1"/>
                  </a:solidFill>
                </a:endParaRPr>
              </a:p>
            </p:txBody>
          </p:sp>
          <p:sp>
            <p:nvSpPr>
              <p:cNvPr id="14" name="Rounded Rectangle 13"/>
              <p:cNvSpPr/>
              <p:nvPr/>
            </p:nvSpPr>
            <p:spPr>
              <a:xfrm>
                <a:off x="5475732" y="5173274"/>
                <a:ext cx="1762125" cy="32385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smtClean="0">
                    <a:ln>
                      <a:solidFill>
                        <a:sysClr val="windowText" lastClr="000000"/>
                      </a:solidFill>
                    </a:ln>
                    <a:solidFill>
                      <a:schemeClr val="tx1"/>
                    </a:solidFill>
                  </a:rPr>
                  <a:t> 0.2   3.1   6.9   3.1   0.55  …</a:t>
                </a:r>
                <a:endParaRPr lang="en-US" sz="1100" dirty="0">
                  <a:ln>
                    <a:solidFill>
                      <a:sysClr val="windowText" lastClr="000000"/>
                    </a:solidFill>
                  </a:ln>
                  <a:solidFill>
                    <a:schemeClr val="tx1"/>
                  </a:solidFill>
                </a:endParaRPr>
              </a:p>
            </p:txBody>
          </p:sp>
          <p:sp>
            <p:nvSpPr>
              <p:cNvPr id="15" name="Rounded Rectangle 14"/>
              <p:cNvSpPr/>
              <p:nvPr/>
            </p:nvSpPr>
            <p:spPr>
              <a:xfrm>
                <a:off x="5475731" y="5497124"/>
                <a:ext cx="1762125" cy="32385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smtClean="0">
                    <a:ln>
                      <a:solidFill>
                        <a:sysClr val="windowText" lastClr="000000"/>
                      </a:solidFill>
                    </a:ln>
                    <a:solidFill>
                      <a:schemeClr val="tx1"/>
                    </a:solidFill>
                  </a:rPr>
                  <a:t> 5.3   5.1   3.9   5.1   5.25  …</a:t>
                </a:r>
                <a:endParaRPr lang="en-US" sz="1100" dirty="0">
                  <a:ln>
                    <a:solidFill>
                      <a:sysClr val="windowText" lastClr="000000"/>
                    </a:solidFill>
                  </a:ln>
                  <a:solidFill>
                    <a:schemeClr val="tx1"/>
                  </a:solidFill>
                </a:endParaRPr>
              </a:p>
            </p:txBody>
          </p:sp>
          <p:sp>
            <p:nvSpPr>
              <p:cNvPr id="16" name="Rounded Rectangle 15"/>
              <p:cNvSpPr/>
              <p:nvPr/>
            </p:nvSpPr>
            <p:spPr>
              <a:xfrm>
                <a:off x="5475730" y="5820974"/>
                <a:ext cx="1762125" cy="32385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smtClean="0">
                    <a:ln>
                      <a:solidFill>
                        <a:sysClr val="windowText" lastClr="000000"/>
                      </a:solidFill>
                    </a:ln>
                    <a:solidFill>
                      <a:schemeClr val="tx1"/>
                    </a:solidFill>
                  </a:rPr>
                  <a:t> 2.2   8.1   5.9   0.1   0.25  …</a:t>
                </a:r>
                <a:endParaRPr lang="en-US" sz="1100" dirty="0">
                  <a:ln>
                    <a:solidFill>
                      <a:sysClr val="windowText" lastClr="000000"/>
                    </a:solidFill>
                  </a:ln>
                  <a:solidFill>
                    <a:schemeClr val="tx1"/>
                  </a:solidFill>
                </a:endParaRPr>
              </a:p>
            </p:txBody>
          </p:sp>
          <p:sp>
            <p:nvSpPr>
              <p:cNvPr id="17" name="Rounded Rectangle 16"/>
              <p:cNvSpPr/>
              <p:nvPr/>
            </p:nvSpPr>
            <p:spPr>
              <a:xfrm>
                <a:off x="5475729" y="6143095"/>
                <a:ext cx="1762125" cy="32385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smtClean="0">
                    <a:ln>
                      <a:solidFill>
                        <a:sysClr val="windowText" lastClr="000000"/>
                      </a:solidFill>
                    </a:ln>
                    <a:solidFill>
                      <a:schemeClr val="tx1"/>
                    </a:solidFill>
                  </a:rPr>
                  <a:t> 3.2   1.1   4.9   3.1   0.25  …</a:t>
                </a:r>
                <a:endParaRPr lang="en-US" sz="1100" dirty="0">
                  <a:ln>
                    <a:solidFill>
                      <a:sysClr val="windowText" lastClr="000000"/>
                    </a:solidFill>
                  </a:ln>
                  <a:solidFill>
                    <a:schemeClr val="tx1"/>
                  </a:solidFill>
                </a:endParaRPr>
              </a:p>
            </p:txBody>
          </p:sp>
          <p:sp>
            <p:nvSpPr>
              <p:cNvPr id="40" name="TextBox 39"/>
              <p:cNvSpPr txBox="1"/>
              <p:nvPr/>
            </p:nvSpPr>
            <p:spPr>
              <a:xfrm>
                <a:off x="6185109" y="6488668"/>
                <a:ext cx="343364" cy="369332"/>
              </a:xfrm>
              <a:prstGeom prst="rect">
                <a:avLst/>
              </a:prstGeom>
              <a:noFill/>
            </p:spPr>
            <p:txBody>
              <a:bodyPr wrap="none" rtlCol="0">
                <a:spAutoFit/>
              </a:bodyPr>
              <a:lstStyle/>
              <a:p>
                <a:r>
                  <a:rPr lang="en-US" dirty="0" smtClean="0"/>
                  <a:t>…</a:t>
                </a:r>
                <a:endParaRPr lang="en-US" dirty="0"/>
              </a:p>
            </p:txBody>
          </p:sp>
          <p:sp>
            <p:nvSpPr>
              <p:cNvPr id="47" name="Rectangle 46"/>
              <p:cNvSpPr/>
              <p:nvPr/>
            </p:nvSpPr>
            <p:spPr>
              <a:xfrm>
                <a:off x="5619699" y="4535720"/>
                <a:ext cx="1474184" cy="276999"/>
              </a:xfrm>
              <a:prstGeom prst="rect">
                <a:avLst/>
              </a:prstGeom>
            </p:spPr>
            <p:txBody>
              <a:bodyPr wrap="square">
                <a:spAutoFit/>
              </a:bodyPr>
              <a:lstStyle/>
              <a:p>
                <a:r>
                  <a:rPr lang="en-US" sz="1200" b="1" dirty="0" smtClean="0"/>
                  <a:t>Moment Invariants</a:t>
                </a:r>
                <a:endParaRPr lang="en-US" sz="1200" b="1" dirty="0"/>
              </a:p>
            </p:txBody>
          </p:sp>
        </p:grpSp>
      </p:grpSp>
    </p:spTree>
    <p:extLst>
      <p:ext uri="{BB962C8B-B14F-4D97-AF65-F5344CB8AC3E}">
        <p14:creationId xmlns:p14="http://schemas.microsoft.com/office/powerpoint/2010/main" val="373939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Matching Examples:</a:t>
            </a:r>
            <a:endParaRPr lang="en-US" dirty="0"/>
          </a:p>
        </p:txBody>
      </p:sp>
      <p:sp>
        <p:nvSpPr>
          <p:cNvPr id="49" name="Rectangle 48"/>
          <p:cNvSpPr/>
          <p:nvPr/>
        </p:nvSpPr>
        <p:spPr>
          <a:xfrm>
            <a:off x="5793180" y="4858933"/>
            <a:ext cx="1788916" cy="369332"/>
          </a:xfrm>
          <a:prstGeom prst="rect">
            <a:avLst/>
          </a:prstGeom>
        </p:spPr>
        <p:txBody>
          <a:bodyPr wrap="square">
            <a:spAutoFit/>
          </a:bodyPr>
          <a:lstStyle/>
          <a:p>
            <a:r>
              <a:rPr lang="en-US" dirty="0" smtClean="0"/>
              <a:t>Top </a:t>
            </a:r>
            <a:r>
              <a:rPr lang="en-US" b="1" dirty="0" smtClean="0"/>
              <a:t>13</a:t>
            </a:r>
            <a:r>
              <a:rPr lang="en-US" dirty="0" smtClean="0"/>
              <a:t> Regions</a:t>
            </a:r>
            <a:endParaRPr lang="en-US" dirty="0"/>
          </a:p>
        </p:txBody>
      </p:sp>
      <p:sp>
        <p:nvSpPr>
          <p:cNvPr id="50" name="Rectangle 49"/>
          <p:cNvSpPr/>
          <p:nvPr/>
        </p:nvSpPr>
        <p:spPr>
          <a:xfrm>
            <a:off x="5793180" y="5150520"/>
            <a:ext cx="2838450" cy="369332"/>
          </a:xfrm>
          <a:prstGeom prst="rect">
            <a:avLst/>
          </a:prstGeom>
        </p:spPr>
        <p:txBody>
          <a:bodyPr wrap="square">
            <a:spAutoFit/>
          </a:bodyPr>
          <a:lstStyle/>
          <a:p>
            <a:r>
              <a:rPr lang="en-US" dirty="0" smtClean="0"/>
              <a:t>Matching Distance: </a:t>
            </a:r>
            <a:r>
              <a:rPr lang="en-US" b="1" dirty="0"/>
              <a:t>0.118</a:t>
            </a:r>
            <a:endParaRPr lang="en-US" b="1" dirty="0"/>
          </a:p>
        </p:txBody>
      </p:sp>
      <p:sp>
        <p:nvSpPr>
          <p:cNvPr id="51" name="Rectangle 50"/>
          <p:cNvSpPr/>
          <p:nvPr/>
        </p:nvSpPr>
        <p:spPr>
          <a:xfrm>
            <a:off x="5676900" y="2308502"/>
            <a:ext cx="1788916" cy="369332"/>
          </a:xfrm>
          <a:prstGeom prst="rect">
            <a:avLst/>
          </a:prstGeom>
        </p:spPr>
        <p:txBody>
          <a:bodyPr wrap="square">
            <a:spAutoFit/>
          </a:bodyPr>
          <a:lstStyle/>
          <a:p>
            <a:r>
              <a:rPr lang="en-US" dirty="0" smtClean="0"/>
              <a:t>Top </a:t>
            </a:r>
            <a:r>
              <a:rPr lang="en-US" b="1" dirty="0" smtClean="0"/>
              <a:t>5 </a:t>
            </a:r>
            <a:r>
              <a:rPr lang="en-US" dirty="0" smtClean="0"/>
              <a:t>Regions</a:t>
            </a:r>
            <a:endParaRPr lang="en-US" dirty="0"/>
          </a:p>
        </p:txBody>
      </p:sp>
      <p:sp>
        <p:nvSpPr>
          <p:cNvPr id="52" name="Rectangle 51"/>
          <p:cNvSpPr/>
          <p:nvPr/>
        </p:nvSpPr>
        <p:spPr>
          <a:xfrm>
            <a:off x="5676900" y="2600089"/>
            <a:ext cx="2838450" cy="369332"/>
          </a:xfrm>
          <a:prstGeom prst="rect">
            <a:avLst/>
          </a:prstGeom>
        </p:spPr>
        <p:txBody>
          <a:bodyPr wrap="square">
            <a:spAutoFit/>
          </a:bodyPr>
          <a:lstStyle/>
          <a:p>
            <a:r>
              <a:rPr lang="en-US" dirty="0" smtClean="0"/>
              <a:t>Matching Distance: </a:t>
            </a:r>
            <a:r>
              <a:rPr lang="en-US" b="1" dirty="0"/>
              <a:t>0.0158</a:t>
            </a:r>
            <a:endParaRPr lang="en-US" b="1" dirty="0"/>
          </a:p>
        </p:txBody>
      </p:sp>
      <p:pic>
        <p:nvPicPr>
          <p:cNvPr id="3" name="Picture 2"/>
          <p:cNvPicPr>
            <a:picLocks noChangeAspect="1"/>
          </p:cNvPicPr>
          <p:nvPr/>
        </p:nvPicPr>
        <p:blipFill>
          <a:blip r:embed="rId2"/>
          <a:stretch>
            <a:fillRect/>
          </a:stretch>
        </p:blipFill>
        <p:spPr>
          <a:xfrm>
            <a:off x="628650" y="1690689"/>
            <a:ext cx="1729710" cy="2125263"/>
          </a:xfrm>
          <a:prstGeom prst="rect">
            <a:avLst/>
          </a:prstGeom>
        </p:spPr>
      </p:pic>
      <p:pic>
        <p:nvPicPr>
          <p:cNvPr id="4" name="Picture 3"/>
          <p:cNvPicPr>
            <a:picLocks noChangeAspect="1"/>
          </p:cNvPicPr>
          <p:nvPr/>
        </p:nvPicPr>
        <p:blipFill>
          <a:blip r:embed="rId3"/>
          <a:stretch>
            <a:fillRect/>
          </a:stretch>
        </p:blipFill>
        <p:spPr>
          <a:xfrm>
            <a:off x="3516664" y="1690689"/>
            <a:ext cx="1279804" cy="2341991"/>
          </a:xfrm>
          <a:prstGeom prst="rect">
            <a:avLst/>
          </a:prstGeom>
        </p:spPr>
      </p:pic>
      <p:pic>
        <p:nvPicPr>
          <p:cNvPr id="5" name="Picture 4"/>
          <p:cNvPicPr>
            <a:picLocks noChangeAspect="1"/>
          </p:cNvPicPr>
          <p:nvPr/>
        </p:nvPicPr>
        <p:blipFill>
          <a:blip r:embed="rId4"/>
          <a:stretch>
            <a:fillRect/>
          </a:stretch>
        </p:blipFill>
        <p:spPr>
          <a:xfrm>
            <a:off x="3578698" y="4181754"/>
            <a:ext cx="1217770" cy="2352978"/>
          </a:xfrm>
          <a:prstGeom prst="rect">
            <a:avLst/>
          </a:prstGeom>
        </p:spPr>
      </p:pic>
      <p:pic>
        <p:nvPicPr>
          <p:cNvPr id="6" name="Picture 5"/>
          <p:cNvPicPr>
            <a:picLocks noChangeAspect="1"/>
          </p:cNvPicPr>
          <p:nvPr/>
        </p:nvPicPr>
        <p:blipFill>
          <a:blip r:embed="rId5"/>
          <a:stretch>
            <a:fillRect/>
          </a:stretch>
        </p:blipFill>
        <p:spPr>
          <a:xfrm>
            <a:off x="785093" y="4088608"/>
            <a:ext cx="1796893" cy="2181468"/>
          </a:xfrm>
          <a:prstGeom prst="rect">
            <a:avLst/>
          </a:prstGeom>
        </p:spPr>
      </p:pic>
    </p:spTree>
    <p:extLst>
      <p:ext uri="{BB962C8B-B14F-4D97-AF65-F5344CB8AC3E}">
        <p14:creationId xmlns:p14="http://schemas.microsoft.com/office/powerpoint/2010/main" val="1963177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Matching Examples:</a:t>
            </a:r>
            <a:endParaRPr lang="en-US" dirty="0"/>
          </a:p>
        </p:txBody>
      </p:sp>
      <p:pic>
        <p:nvPicPr>
          <p:cNvPr id="20" name="Picture 19"/>
          <p:cNvPicPr>
            <a:picLocks noChangeAspect="1"/>
          </p:cNvPicPr>
          <p:nvPr/>
        </p:nvPicPr>
        <p:blipFill>
          <a:blip r:embed="rId2"/>
          <a:stretch>
            <a:fillRect/>
          </a:stretch>
        </p:blipFill>
        <p:spPr>
          <a:xfrm>
            <a:off x="628650" y="4335063"/>
            <a:ext cx="2154605" cy="1604961"/>
          </a:xfrm>
          <a:prstGeom prst="rect">
            <a:avLst/>
          </a:prstGeom>
        </p:spPr>
      </p:pic>
      <p:pic>
        <p:nvPicPr>
          <p:cNvPr id="22" name="Picture 21"/>
          <p:cNvPicPr>
            <a:picLocks noChangeAspect="1"/>
          </p:cNvPicPr>
          <p:nvPr/>
        </p:nvPicPr>
        <p:blipFill>
          <a:blip r:embed="rId3"/>
          <a:stretch>
            <a:fillRect/>
          </a:stretch>
        </p:blipFill>
        <p:spPr>
          <a:xfrm>
            <a:off x="3219425" y="3872257"/>
            <a:ext cx="2314796" cy="2342685"/>
          </a:xfrm>
          <a:prstGeom prst="rect">
            <a:avLst/>
          </a:prstGeom>
        </p:spPr>
      </p:pic>
      <p:sp>
        <p:nvSpPr>
          <p:cNvPr id="49" name="Rectangle 48"/>
          <p:cNvSpPr/>
          <p:nvPr/>
        </p:nvSpPr>
        <p:spPr>
          <a:xfrm>
            <a:off x="5793180" y="4858933"/>
            <a:ext cx="1788916" cy="369332"/>
          </a:xfrm>
          <a:prstGeom prst="rect">
            <a:avLst/>
          </a:prstGeom>
        </p:spPr>
        <p:txBody>
          <a:bodyPr wrap="square">
            <a:spAutoFit/>
          </a:bodyPr>
          <a:lstStyle/>
          <a:p>
            <a:r>
              <a:rPr lang="en-US" dirty="0" smtClean="0"/>
              <a:t>Top </a:t>
            </a:r>
            <a:r>
              <a:rPr lang="en-US" b="1" dirty="0" smtClean="0"/>
              <a:t>13</a:t>
            </a:r>
            <a:r>
              <a:rPr lang="en-US" dirty="0" smtClean="0"/>
              <a:t> Regions</a:t>
            </a:r>
            <a:endParaRPr lang="en-US" dirty="0"/>
          </a:p>
        </p:txBody>
      </p:sp>
      <p:sp>
        <p:nvSpPr>
          <p:cNvPr id="50" name="Rectangle 49"/>
          <p:cNvSpPr/>
          <p:nvPr/>
        </p:nvSpPr>
        <p:spPr>
          <a:xfrm>
            <a:off x="5793180" y="5150520"/>
            <a:ext cx="2838450" cy="369332"/>
          </a:xfrm>
          <a:prstGeom prst="rect">
            <a:avLst/>
          </a:prstGeom>
        </p:spPr>
        <p:txBody>
          <a:bodyPr wrap="square">
            <a:spAutoFit/>
          </a:bodyPr>
          <a:lstStyle/>
          <a:p>
            <a:r>
              <a:rPr lang="en-US" dirty="0" smtClean="0"/>
              <a:t>Matching Distance: </a:t>
            </a:r>
            <a:r>
              <a:rPr lang="en-US" b="1" dirty="0"/>
              <a:t>0.0939</a:t>
            </a:r>
            <a:endParaRPr lang="en-US" b="1" dirty="0"/>
          </a:p>
        </p:txBody>
      </p:sp>
      <p:pic>
        <p:nvPicPr>
          <p:cNvPr id="24" name="Picture 23"/>
          <p:cNvPicPr>
            <a:picLocks noChangeAspect="1"/>
          </p:cNvPicPr>
          <p:nvPr/>
        </p:nvPicPr>
        <p:blipFill>
          <a:blip r:embed="rId4"/>
          <a:stretch>
            <a:fillRect/>
          </a:stretch>
        </p:blipFill>
        <p:spPr>
          <a:xfrm>
            <a:off x="3071909" y="1426136"/>
            <a:ext cx="2295318" cy="2281696"/>
          </a:xfrm>
          <a:prstGeom prst="rect">
            <a:avLst/>
          </a:prstGeom>
        </p:spPr>
      </p:pic>
      <p:pic>
        <p:nvPicPr>
          <p:cNvPr id="26" name="Picture 25"/>
          <p:cNvPicPr>
            <a:picLocks noChangeAspect="1"/>
          </p:cNvPicPr>
          <p:nvPr/>
        </p:nvPicPr>
        <p:blipFill>
          <a:blip r:embed="rId5"/>
          <a:stretch>
            <a:fillRect/>
          </a:stretch>
        </p:blipFill>
        <p:spPr>
          <a:xfrm>
            <a:off x="699891" y="1980296"/>
            <a:ext cx="2052834" cy="1572679"/>
          </a:xfrm>
          <a:prstGeom prst="rect">
            <a:avLst/>
          </a:prstGeom>
        </p:spPr>
      </p:pic>
      <p:sp>
        <p:nvSpPr>
          <p:cNvPr id="51" name="Rectangle 50"/>
          <p:cNvSpPr/>
          <p:nvPr/>
        </p:nvSpPr>
        <p:spPr>
          <a:xfrm>
            <a:off x="5676900" y="2308502"/>
            <a:ext cx="1788916" cy="369332"/>
          </a:xfrm>
          <a:prstGeom prst="rect">
            <a:avLst/>
          </a:prstGeom>
        </p:spPr>
        <p:txBody>
          <a:bodyPr wrap="square">
            <a:spAutoFit/>
          </a:bodyPr>
          <a:lstStyle/>
          <a:p>
            <a:r>
              <a:rPr lang="en-US" dirty="0" smtClean="0"/>
              <a:t>Top </a:t>
            </a:r>
            <a:r>
              <a:rPr lang="en-US" b="1" dirty="0" smtClean="0"/>
              <a:t>5 </a:t>
            </a:r>
            <a:r>
              <a:rPr lang="en-US" dirty="0" smtClean="0"/>
              <a:t>Regions</a:t>
            </a:r>
            <a:endParaRPr lang="en-US" dirty="0"/>
          </a:p>
        </p:txBody>
      </p:sp>
      <p:sp>
        <p:nvSpPr>
          <p:cNvPr id="52" name="Rectangle 51"/>
          <p:cNvSpPr/>
          <p:nvPr/>
        </p:nvSpPr>
        <p:spPr>
          <a:xfrm>
            <a:off x="5676900" y="2600089"/>
            <a:ext cx="2838450" cy="369332"/>
          </a:xfrm>
          <a:prstGeom prst="rect">
            <a:avLst/>
          </a:prstGeom>
        </p:spPr>
        <p:txBody>
          <a:bodyPr wrap="square">
            <a:spAutoFit/>
          </a:bodyPr>
          <a:lstStyle/>
          <a:p>
            <a:r>
              <a:rPr lang="en-US" dirty="0" smtClean="0"/>
              <a:t>Matching Distance: </a:t>
            </a:r>
            <a:r>
              <a:rPr lang="en-US" b="1" dirty="0" smtClean="0"/>
              <a:t>0.0225</a:t>
            </a:r>
            <a:endParaRPr lang="en-US" b="1" dirty="0"/>
          </a:p>
        </p:txBody>
      </p:sp>
    </p:spTree>
    <p:extLst>
      <p:ext uri="{BB962C8B-B14F-4D97-AF65-F5344CB8AC3E}">
        <p14:creationId xmlns:p14="http://schemas.microsoft.com/office/powerpoint/2010/main" val="1680923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Matching Examples:</a:t>
            </a:r>
            <a:endParaRPr lang="en-US" dirty="0"/>
          </a:p>
        </p:txBody>
      </p:sp>
      <p:sp>
        <p:nvSpPr>
          <p:cNvPr id="49" name="Rectangle 48"/>
          <p:cNvSpPr/>
          <p:nvPr/>
        </p:nvSpPr>
        <p:spPr>
          <a:xfrm>
            <a:off x="5793180" y="4858933"/>
            <a:ext cx="1788916" cy="369332"/>
          </a:xfrm>
          <a:prstGeom prst="rect">
            <a:avLst/>
          </a:prstGeom>
        </p:spPr>
        <p:txBody>
          <a:bodyPr wrap="square">
            <a:spAutoFit/>
          </a:bodyPr>
          <a:lstStyle/>
          <a:p>
            <a:r>
              <a:rPr lang="en-US" dirty="0" smtClean="0"/>
              <a:t>Top </a:t>
            </a:r>
            <a:r>
              <a:rPr lang="en-US" b="1" dirty="0" smtClean="0"/>
              <a:t>13</a:t>
            </a:r>
            <a:r>
              <a:rPr lang="en-US" dirty="0" smtClean="0"/>
              <a:t> Regions</a:t>
            </a:r>
            <a:endParaRPr lang="en-US" dirty="0"/>
          </a:p>
        </p:txBody>
      </p:sp>
      <p:sp>
        <p:nvSpPr>
          <p:cNvPr id="50" name="Rectangle 49"/>
          <p:cNvSpPr/>
          <p:nvPr/>
        </p:nvSpPr>
        <p:spPr>
          <a:xfrm>
            <a:off x="5793180" y="5150520"/>
            <a:ext cx="2838450" cy="369332"/>
          </a:xfrm>
          <a:prstGeom prst="rect">
            <a:avLst/>
          </a:prstGeom>
        </p:spPr>
        <p:txBody>
          <a:bodyPr wrap="square">
            <a:spAutoFit/>
          </a:bodyPr>
          <a:lstStyle/>
          <a:p>
            <a:r>
              <a:rPr lang="en-US" dirty="0" smtClean="0"/>
              <a:t>Matching Distance: </a:t>
            </a:r>
            <a:r>
              <a:rPr lang="en-US" b="1" dirty="0"/>
              <a:t>0.00328</a:t>
            </a:r>
            <a:endParaRPr lang="en-US" b="1" dirty="0"/>
          </a:p>
        </p:txBody>
      </p:sp>
      <p:sp>
        <p:nvSpPr>
          <p:cNvPr id="51" name="Rectangle 50"/>
          <p:cNvSpPr/>
          <p:nvPr/>
        </p:nvSpPr>
        <p:spPr>
          <a:xfrm>
            <a:off x="5676900" y="2308502"/>
            <a:ext cx="1788916" cy="369332"/>
          </a:xfrm>
          <a:prstGeom prst="rect">
            <a:avLst/>
          </a:prstGeom>
        </p:spPr>
        <p:txBody>
          <a:bodyPr wrap="square">
            <a:spAutoFit/>
          </a:bodyPr>
          <a:lstStyle/>
          <a:p>
            <a:r>
              <a:rPr lang="en-US" dirty="0" smtClean="0"/>
              <a:t>Top </a:t>
            </a:r>
            <a:r>
              <a:rPr lang="en-US" b="1" dirty="0" smtClean="0"/>
              <a:t>5 </a:t>
            </a:r>
            <a:r>
              <a:rPr lang="en-US" dirty="0" smtClean="0"/>
              <a:t>Regions</a:t>
            </a:r>
            <a:endParaRPr lang="en-US" dirty="0"/>
          </a:p>
        </p:txBody>
      </p:sp>
      <p:sp>
        <p:nvSpPr>
          <p:cNvPr id="52" name="Rectangle 51"/>
          <p:cNvSpPr/>
          <p:nvPr/>
        </p:nvSpPr>
        <p:spPr>
          <a:xfrm>
            <a:off x="5676900" y="2600089"/>
            <a:ext cx="2954730" cy="369332"/>
          </a:xfrm>
          <a:prstGeom prst="rect">
            <a:avLst/>
          </a:prstGeom>
        </p:spPr>
        <p:txBody>
          <a:bodyPr wrap="square">
            <a:spAutoFit/>
          </a:bodyPr>
          <a:lstStyle/>
          <a:p>
            <a:r>
              <a:rPr lang="en-US" dirty="0" smtClean="0"/>
              <a:t>Matching Distance: </a:t>
            </a:r>
            <a:r>
              <a:rPr lang="en-US" b="1" dirty="0" smtClean="0"/>
              <a:t>1.274E-4</a:t>
            </a:r>
            <a:endParaRPr lang="en-US" b="1" dirty="0"/>
          </a:p>
        </p:txBody>
      </p:sp>
      <p:pic>
        <p:nvPicPr>
          <p:cNvPr id="7" name="Picture 6"/>
          <p:cNvPicPr>
            <a:picLocks noChangeAspect="1"/>
          </p:cNvPicPr>
          <p:nvPr/>
        </p:nvPicPr>
        <p:blipFill>
          <a:blip r:embed="rId2"/>
          <a:stretch>
            <a:fillRect/>
          </a:stretch>
        </p:blipFill>
        <p:spPr>
          <a:xfrm>
            <a:off x="2871517" y="1819748"/>
            <a:ext cx="2076304" cy="1867143"/>
          </a:xfrm>
          <a:prstGeom prst="rect">
            <a:avLst/>
          </a:prstGeom>
        </p:spPr>
      </p:pic>
      <p:pic>
        <p:nvPicPr>
          <p:cNvPr id="8" name="Picture 7"/>
          <p:cNvPicPr>
            <a:picLocks noChangeAspect="1"/>
          </p:cNvPicPr>
          <p:nvPr/>
        </p:nvPicPr>
        <p:blipFill>
          <a:blip r:embed="rId3"/>
          <a:stretch>
            <a:fillRect/>
          </a:stretch>
        </p:blipFill>
        <p:spPr>
          <a:xfrm>
            <a:off x="371241" y="1819748"/>
            <a:ext cx="2034796" cy="1948086"/>
          </a:xfrm>
          <a:prstGeom prst="rect">
            <a:avLst/>
          </a:prstGeom>
        </p:spPr>
      </p:pic>
      <p:pic>
        <p:nvPicPr>
          <p:cNvPr id="9" name="Picture 8"/>
          <p:cNvPicPr>
            <a:picLocks noChangeAspect="1"/>
          </p:cNvPicPr>
          <p:nvPr/>
        </p:nvPicPr>
        <p:blipFill>
          <a:blip r:embed="rId4"/>
          <a:stretch>
            <a:fillRect/>
          </a:stretch>
        </p:blipFill>
        <p:spPr>
          <a:xfrm>
            <a:off x="3281150" y="4293603"/>
            <a:ext cx="1738525" cy="1869323"/>
          </a:xfrm>
          <a:prstGeom prst="rect">
            <a:avLst/>
          </a:prstGeom>
        </p:spPr>
      </p:pic>
      <p:pic>
        <p:nvPicPr>
          <p:cNvPr id="11" name="Picture 10"/>
          <p:cNvPicPr>
            <a:picLocks noChangeAspect="1"/>
          </p:cNvPicPr>
          <p:nvPr/>
        </p:nvPicPr>
        <p:blipFill>
          <a:blip r:embed="rId5"/>
          <a:stretch>
            <a:fillRect/>
          </a:stretch>
        </p:blipFill>
        <p:spPr>
          <a:xfrm>
            <a:off x="628650" y="4293603"/>
            <a:ext cx="1633545" cy="2021897"/>
          </a:xfrm>
          <a:prstGeom prst="rect">
            <a:avLst/>
          </a:prstGeom>
        </p:spPr>
      </p:pic>
    </p:spTree>
    <p:extLst>
      <p:ext uri="{BB962C8B-B14F-4D97-AF65-F5344CB8AC3E}">
        <p14:creationId xmlns:p14="http://schemas.microsoft.com/office/powerpoint/2010/main" val="210691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Moment</a:t>
            </a:r>
            <a:endParaRPr lang="en-US" dirty="0">
              <a:latin typeface="+mn-lt"/>
            </a:endParaRPr>
          </a:p>
        </p:txBody>
      </p:sp>
      <p:sp>
        <p:nvSpPr>
          <p:cNvPr id="12" name="Rectangle 11"/>
          <p:cNvSpPr/>
          <p:nvPr/>
        </p:nvSpPr>
        <p:spPr>
          <a:xfrm>
            <a:off x="628650" y="1725026"/>
            <a:ext cx="7607300" cy="646331"/>
          </a:xfrm>
          <a:prstGeom prst="rect">
            <a:avLst/>
          </a:prstGeom>
        </p:spPr>
        <p:txBody>
          <a:bodyPr wrap="square">
            <a:spAutoFit/>
          </a:bodyPr>
          <a:lstStyle/>
          <a:p>
            <a:r>
              <a:rPr lang="en-US" dirty="0"/>
              <a:t>In mathematics, a </a:t>
            </a:r>
            <a:r>
              <a:rPr lang="en-US" b="1" dirty="0"/>
              <a:t>moment</a:t>
            </a:r>
            <a:r>
              <a:rPr lang="en-US" dirty="0"/>
              <a:t> is a quantitative measure of the shape of a set of points (its related to mean, variance, </a:t>
            </a:r>
            <a:r>
              <a:rPr lang="en-US" dirty="0" err="1"/>
              <a:t>skewness</a:t>
            </a:r>
            <a:r>
              <a:rPr lang="en-US" dirty="0"/>
              <a:t>…</a:t>
            </a:r>
            <a:r>
              <a:rPr lang="en-US" dirty="0" err="1"/>
              <a:t>etc</a:t>
            </a:r>
            <a:r>
              <a:rPr lang="en-US" dirty="0"/>
              <a:t>)</a:t>
            </a:r>
          </a:p>
        </p:txBody>
      </p:sp>
      <p:pic>
        <p:nvPicPr>
          <p:cNvPr id="11" name="Picture 10"/>
          <p:cNvPicPr>
            <a:picLocks noChangeAspect="1"/>
          </p:cNvPicPr>
          <p:nvPr/>
        </p:nvPicPr>
        <p:blipFill>
          <a:blip r:embed="rId2"/>
          <a:stretch>
            <a:fillRect/>
          </a:stretch>
        </p:blipFill>
        <p:spPr>
          <a:xfrm>
            <a:off x="818699" y="3007907"/>
            <a:ext cx="3229426" cy="447737"/>
          </a:xfrm>
          <a:prstGeom prst="rect">
            <a:avLst/>
          </a:prstGeom>
        </p:spPr>
      </p:pic>
      <p:sp>
        <p:nvSpPr>
          <p:cNvPr id="13" name="Rectangle 12"/>
          <p:cNvSpPr/>
          <p:nvPr/>
        </p:nvSpPr>
        <p:spPr>
          <a:xfrm>
            <a:off x="628650" y="7162800"/>
            <a:ext cx="7886700" cy="369332"/>
          </a:xfrm>
          <a:prstGeom prst="rect">
            <a:avLst/>
          </a:prstGeom>
        </p:spPr>
        <p:txBody>
          <a:bodyPr wrap="square">
            <a:spAutoFit/>
          </a:bodyPr>
          <a:lstStyle/>
          <a:p>
            <a:r>
              <a:rPr lang="en-US" dirty="0" smtClean="0"/>
              <a:t>In 3D, Moments could be defined on surface or on volume:</a:t>
            </a:r>
            <a:endParaRPr lang="en-US" dirty="0"/>
          </a:p>
        </p:txBody>
      </p:sp>
      <p:sp>
        <p:nvSpPr>
          <p:cNvPr id="14" name="Rectangle 13"/>
          <p:cNvSpPr/>
          <p:nvPr/>
        </p:nvSpPr>
        <p:spPr>
          <a:xfrm>
            <a:off x="628650" y="2641748"/>
            <a:ext cx="7886700" cy="369332"/>
          </a:xfrm>
          <a:prstGeom prst="rect">
            <a:avLst/>
          </a:prstGeom>
        </p:spPr>
        <p:txBody>
          <a:bodyPr wrap="square">
            <a:spAutoFit/>
          </a:bodyPr>
          <a:lstStyle/>
          <a:p>
            <a:r>
              <a:rPr lang="en-US" dirty="0" smtClean="0"/>
              <a:t>3D Surface Moment of order (l + m + n): </a:t>
            </a:r>
            <a:endParaRPr lang="en-US" dirty="0"/>
          </a:p>
        </p:txBody>
      </p:sp>
      <p:pic>
        <p:nvPicPr>
          <p:cNvPr id="15" name="Picture 14"/>
          <p:cNvPicPr>
            <a:picLocks noChangeAspect="1"/>
          </p:cNvPicPr>
          <p:nvPr/>
        </p:nvPicPr>
        <p:blipFill>
          <a:blip r:embed="rId3"/>
          <a:stretch>
            <a:fillRect/>
          </a:stretch>
        </p:blipFill>
        <p:spPr>
          <a:xfrm>
            <a:off x="818699" y="7976696"/>
            <a:ext cx="4820323" cy="590632"/>
          </a:xfrm>
          <a:prstGeom prst="rect">
            <a:avLst/>
          </a:prstGeom>
        </p:spPr>
      </p:pic>
      <p:sp>
        <p:nvSpPr>
          <p:cNvPr id="16" name="Rectangle 15"/>
          <p:cNvSpPr/>
          <p:nvPr/>
        </p:nvSpPr>
        <p:spPr>
          <a:xfrm>
            <a:off x="628650" y="7607364"/>
            <a:ext cx="7886700" cy="369332"/>
          </a:xfrm>
          <a:prstGeom prst="rect">
            <a:avLst/>
          </a:prstGeom>
        </p:spPr>
        <p:txBody>
          <a:bodyPr wrap="square">
            <a:spAutoFit/>
          </a:bodyPr>
          <a:lstStyle/>
          <a:p>
            <a:r>
              <a:rPr lang="en-US" dirty="0" smtClean="0"/>
              <a:t>3D Volume Moment: </a:t>
            </a:r>
            <a:endParaRPr lang="en-US" dirty="0"/>
          </a:p>
        </p:txBody>
      </p:sp>
      <p:sp>
        <p:nvSpPr>
          <p:cNvPr id="17" name="Rectangle 16"/>
          <p:cNvSpPr/>
          <p:nvPr/>
        </p:nvSpPr>
        <p:spPr>
          <a:xfrm>
            <a:off x="628650" y="3962139"/>
            <a:ext cx="7886700" cy="369332"/>
          </a:xfrm>
          <a:prstGeom prst="rect">
            <a:avLst/>
          </a:prstGeom>
        </p:spPr>
        <p:txBody>
          <a:bodyPr wrap="square">
            <a:spAutoFit/>
          </a:bodyPr>
          <a:lstStyle/>
          <a:p>
            <a:r>
              <a:rPr lang="en-US" dirty="0" smtClean="0"/>
              <a:t>Examples: </a:t>
            </a:r>
            <a:endParaRPr lang="en-US" dirty="0"/>
          </a:p>
        </p:txBody>
      </p:sp>
      <p:pic>
        <p:nvPicPr>
          <p:cNvPr id="3" name="Picture 2"/>
          <p:cNvPicPr>
            <a:picLocks noChangeAspect="1"/>
          </p:cNvPicPr>
          <p:nvPr/>
        </p:nvPicPr>
        <p:blipFill>
          <a:blip r:embed="rId4"/>
          <a:stretch>
            <a:fillRect/>
          </a:stretch>
        </p:blipFill>
        <p:spPr>
          <a:xfrm>
            <a:off x="818699" y="4314091"/>
            <a:ext cx="3248025" cy="523875"/>
          </a:xfrm>
          <a:prstGeom prst="rect">
            <a:avLst/>
          </a:prstGeom>
        </p:spPr>
      </p:pic>
      <p:pic>
        <p:nvPicPr>
          <p:cNvPr id="4" name="Picture 3"/>
          <p:cNvPicPr>
            <a:picLocks noChangeAspect="1"/>
          </p:cNvPicPr>
          <p:nvPr/>
        </p:nvPicPr>
        <p:blipFill>
          <a:blip r:embed="rId5"/>
          <a:stretch>
            <a:fillRect/>
          </a:stretch>
        </p:blipFill>
        <p:spPr>
          <a:xfrm>
            <a:off x="891272" y="5001542"/>
            <a:ext cx="2962275" cy="561975"/>
          </a:xfrm>
          <a:prstGeom prst="rect">
            <a:avLst/>
          </a:prstGeom>
        </p:spPr>
      </p:pic>
    </p:spTree>
    <p:extLst>
      <p:ext uri="{BB962C8B-B14F-4D97-AF65-F5344CB8AC3E}">
        <p14:creationId xmlns:p14="http://schemas.microsoft.com/office/powerpoint/2010/main" val="329568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Matching Examples:</a:t>
            </a:r>
            <a:endParaRPr lang="en-US" dirty="0"/>
          </a:p>
        </p:txBody>
      </p:sp>
      <p:sp>
        <p:nvSpPr>
          <p:cNvPr id="50" name="Rectangle 49"/>
          <p:cNvSpPr/>
          <p:nvPr/>
        </p:nvSpPr>
        <p:spPr>
          <a:xfrm>
            <a:off x="5676900" y="2600089"/>
            <a:ext cx="2838450" cy="369332"/>
          </a:xfrm>
          <a:prstGeom prst="rect">
            <a:avLst/>
          </a:prstGeom>
        </p:spPr>
        <p:txBody>
          <a:bodyPr wrap="square">
            <a:spAutoFit/>
          </a:bodyPr>
          <a:lstStyle/>
          <a:p>
            <a:r>
              <a:rPr lang="en-US" dirty="0" smtClean="0"/>
              <a:t>Matching Distance: </a:t>
            </a:r>
            <a:r>
              <a:rPr lang="en-US" b="1" dirty="0"/>
              <a:t>0.00182</a:t>
            </a:r>
            <a:endParaRPr lang="en-US" b="1" dirty="0"/>
          </a:p>
        </p:txBody>
      </p:sp>
      <p:sp>
        <p:nvSpPr>
          <p:cNvPr id="51" name="Rectangle 50"/>
          <p:cNvSpPr/>
          <p:nvPr/>
        </p:nvSpPr>
        <p:spPr>
          <a:xfrm>
            <a:off x="5676900" y="2308502"/>
            <a:ext cx="1788916" cy="369332"/>
          </a:xfrm>
          <a:prstGeom prst="rect">
            <a:avLst/>
          </a:prstGeom>
        </p:spPr>
        <p:txBody>
          <a:bodyPr wrap="square">
            <a:spAutoFit/>
          </a:bodyPr>
          <a:lstStyle/>
          <a:p>
            <a:r>
              <a:rPr lang="en-US" dirty="0" smtClean="0"/>
              <a:t>Top </a:t>
            </a:r>
            <a:r>
              <a:rPr lang="en-US" b="1" dirty="0" smtClean="0"/>
              <a:t>5 </a:t>
            </a:r>
            <a:r>
              <a:rPr lang="en-US" dirty="0" smtClean="0"/>
              <a:t>Regions</a:t>
            </a:r>
            <a:endParaRPr lang="en-US" dirty="0"/>
          </a:p>
        </p:txBody>
      </p:sp>
      <p:pic>
        <p:nvPicPr>
          <p:cNvPr id="3" name="Picture 2"/>
          <p:cNvPicPr>
            <a:picLocks noChangeAspect="1"/>
          </p:cNvPicPr>
          <p:nvPr/>
        </p:nvPicPr>
        <p:blipFill>
          <a:blip r:embed="rId2"/>
          <a:stretch>
            <a:fillRect/>
          </a:stretch>
        </p:blipFill>
        <p:spPr>
          <a:xfrm>
            <a:off x="3816189" y="1883620"/>
            <a:ext cx="811177" cy="1588427"/>
          </a:xfrm>
          <a:prstGeom prst="rect">
            <a:avLst/>
          </a:prstGeom>
        </p:spPr>
      </p:pic>
      <p:pic>
        <p:nvPicPr>
          <p:cNvPr id="4" name="Picture 3"/>
          <p:cNvPicPr>
            <a:picLocks noChangeAspect="1"/>
          </p:cNvPicPr>
          <p:nvPr/>
        </p:nvPicPr>
        <p:blipFill>
          <a:blip r:embed="rId3"/>
          <a:stretch>
            <a:fillRect/>
          </a:stretch>
        </p:blipFill>
        <p:spPr>
          <a:xfrm>
            <a:off x="886086" y="1853752"/>
            <a:ext cx="1270321" cy="1648161"/>
          </a:xfrm>
          <a:prstGeom prst="rect">
            <a:avLst/>
          </a:prstGeom>
        </p:spPr>
      </p:pic>
      <p:sp>
        <p:nvSpPr>
          <p:cNvPr id="13" name="Rectangle 12"/>
          <p:cNvSpPr/>
          <p:nvPr/>
        </p:nvSpPr>
        <p:spPr>
          <a:xfrm>
            <a:off x="5793180" y="4858933"/>
            <a:ext cx="1788916" cy="369332"/>
          </a:xfrm>
          <a:prstGeom prst="rect">
            <a:avLst/>
          </a:prstGeom>
        </p:spPr>
        <p:txBody>
          <a:bodyPr wrap="square">
            <a:spAutoFit/>
          </a:bodyPr>
          <a:lstStyle/>
          <a:p>
            <a:r>
              <a:rPr lang="en-US" dirty="0" smtClean="0"/>
              <a:t>Top </a:t>
            </a:r>
            <a:r>
              <a:rPr lang="en-US" b="1" dirty="0" smtClean="0"/>
              <a:t>13</a:t>
            </a:r>
            <a:r>
              <a:rPr lang="en-US" dirty="0" smtClean="0"/>
              <a:t> Regions</a:t>
            </a:r>
            <a:endParaRPr lang="en-US" dirty="0"/>
          </a:p>
        </p:txBody>
      </p:sp>
      <p:sp>
        <p:nvSpPr>
          <p:cNvPr id="14" name="Rectangle 13"/>
          <p:cNvSpPr/>
          <p:nvPr/>
        </p:nvSpPr>
        <p:spPr>
          <a:xfrm>
            <a:off x="5793180" y="5150520"/>
            <a:ext cx="2838450" cy="369332"/>
          </a:xfrm>
          <a:prstGeom prst="rect">
            <a:avLst/>
          </a:prstGeom>
        </p:spPr>
        <p:txBody>
          <a:bodyPr wrap="square">
            <a:spAutoFit/>
          </a:bodyPr>
          <a:lstStyle/>
          <a:p>
            <a:r>
              <a:rPr lang="en-US" dirty="0" smtClean="0"/>
              <a:t>Matching Distance: </a:t>
            </a:r>
            <a:r>
              <a:rPr lang="en-US" b="1" dirty="0"/>
              <a:t>0.0240</a:t>
            </a:r>
            <a:endParaRPr lang="en-US" b="1" dirty="0"/>
          </a:p>
        </p:txBody>
      </p:sp>
      <p:pic>
        <p:nvPicPr>
          <p:cNvPr id="5" name="Picture 4"/>
          <p:cNvPicPr>
            <a:picLocks noChangeAspect="1"/>
          </p:cNvPicPr>
          <p:nvPr/>
        </p:nvPicPr>
        <p:blipFill>
          <a:blip r:embed="rId4"/>
          <a:stretch>
            <a:fillRect/>
          </a:stretch>
        </p:blipFill>
        <p:spPr>
          <a:xfrm>
            <a:off x="3890786" y="3980658"/>
            <a:ext cx="1052689" cy="2101406"/>
          </a:xfrm>
          <a:prstGeom prst="rect">
            <a:avLst/>
          </a:prstGeom>
        </p:spPr>
      </p:pic>
      <p:pic>
        <p:nvPicPr>
          <p:cNvPr id="6" name="Picture 5"/>
          <p:cNvPicPr>
            <a:picLocks noChangeAspect="1"/>
          </p:cNvPicPr>
          <p:nvPr/>
        </p:nvPicPr>
        <p:blipFill>
          <a:blip r:embed="rId5"/>
          <a:stretch>
            <a:fillRect/>
          </a:stretch>
        </p:blipFill>
        <p:spPr>
          <a:xfrm>
            <a:off x="1054200" y="3980658"/>
            <a:ext cx="1507281" cy="2033445"/>
          </a:xfrm>
          <a:prstGeom prst="rect">
            <a:avLst/>
          </a:prstGeom>
        </p:spPr>
      </p:pic>
    </p:spTree>
    <p:extLst>
      <p:ext uri="{BB962C8B-B14F-4D97-AF65-F5344CB8AC3E}">
        <p14:creationId xmlns:p14="http://schemas.microsoft.com/office/powerpoint/2010/main" val="1176729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3D Retrieval</a:t>
            </a:r>
            <a:endParaRPr lang="en-US" dirty="0"/>
          </a:p>
        </p:txBody>
      </p:sp>
      <p:sp>
        <p:nvSpPr>
          <p:cNvPr id="3" name="Content Placeholder 2"/>
          <p:cNvSpPr>
            <a:spLocks noGrp="1"/>
          </p:cNvSpPr>
          <p:nvPr>
            <p:ph idx="1"/>
          </p:nvPr>
        </p:nvSpPr>
        <p:spPr/>
        <p:txBody>
          <a:bodyPr/>
          <a:lstStyle/>
          <a:p>
            <a:r>
              <a:rPr lang="en-US" dirty="0" smtClean="0"/>
              <a:t>The 3D retrieval is performed by computing the </a:t>
            </a:r>
            <a:r>
              <a:rPr lang="en-US" b="1" dirty="0" smtClean="0"/>
              <a:t>matching distance </a:t>
            </a:r>
            <a:r>
              <a:rPr lang="en-US" dirty="0" smtClean="0"/>
              <a:t>between a </a:t>
            </a:r>
            <a:r>
              <a:rPr lang="en-US" b="1" dirty="0" smtClean="0"/>
              <a:t>query 3D model </a:t>
            </a:r>
            <a:r>
              <a:rPr lang="en-US" dirty="0" smtClean="0"/>
              <a:t>and every other 3D model in the database</a:t>
            </a:r>
          </a:p>
          <a:p>
            <a:endParaRPr lang="en-US" dirty="0" smtClean="0"/>
          </a:p>
          <a:p>
            <a:r>
              <a:rPr lang="en-US" dirty="0" smtClean="0"/>
              <a:t>Then sort the search results by </a:t>
            </a:r>
            <a:r>
              <a:rPr lang="en-US" b="1" dirty="0" smtClean="0"/>
              <a:t>matching distance</a:t>
            </a:r>
            <a:endParaRPr lang="en-US" b="1" dirty="0"/>
          </a:p>
          <a:p>
            <a:endParaRPr lang="en-US" dirty="0"/>
          </a:p>
        </p:txBody>
      </p:sp>
    </p:spTree>
    <p:extLst>
      <p:ext uri="{BB962C8B-B14F-4D97-AF65-F5344CB8AC3E}">
        <p14:creationId xmlns:p14="http://schemas.microsoft.com/office/powerpoint/2010/main" val="1387343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a:t>
            </a:r>
            <a:r>
              <a:rPr lang="en-US" dirty="0" smtClean="0"/>
              <a:t>Retrieval Example</a:t>
            </a:r>
            <a:endParaRPr lang="en-US"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4047537"/>
            <a:ext cx="1074126" cy="110993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306" y="4047537"/>
            <a:ext cx="1070914" cy="101945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272" y="4025636"/>
            <a:ext cx="893877" cy="104135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890" y="4025636"/>
            <a:ext cx="813712" cy="1074714"/>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8470" y="4016948"/>
            <a:ext cx="997904" cy="1000392"/>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0988" y="4025636"/>
            <a:ext cx="842924" cy="916512"/>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019" y="5839112"/>
            <a:ext cx="973877" cy="890851"/>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2984" y="5784017"/>
            <a:ext cx="731498" cy="1019950"/>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3930" y="5742534"/>
            <a:ext cx="1031511" cy="987429"/>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68737" y="5752040"/>
            <a:ext cx="876206" cy="1107022"/>
          </a:xfrm>
          <a:prstGeom prst="rect">
            <a:avLst/>
          </a:prstGeom>
        </p:spPr>
      </p:pic>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18470" y="5752040"/>
            <a:ext cx="785172" cy="1010444"/>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88933" y="5665153"/>
            <a:ext cx="957573" cy="996532"/>
          </a:xfrm>
          <a:prstGeom prst="rect">
            <a:avLst/>
          </a:prstGeom>
        </p:spPr>
      </p:pic>
      <p:sp>
        <p:nvSpPr>
          <p:cNvPr id="31" name="Rectangle 30"/>
          <p:cNvSpPr/>
          <p:nvPr/>
        </p:nvSpPr>
        <p:spPr>
          <a:xfrm>
            <a:off x="645557" y="1647057"/>
            <a:ext cx="1788916" cy="369332"/>
          </a:xfrm>
          <a:prstGeom prst="rect">
            <a:avLst/>
          </a:prstGeom>
        </p:spPr>
        <p:txBody>
          <a:bodyPr wrap="square">
            <a:spAutoFit/>
          </a:bodyPr>
          <a:lstStyle/>
          <a:p>
            <a:r>
              <a:rPr lang="en-US" b="1" dirty="0" smtClean="0"/>
              <a:t>Query: </a:t>
            </a:r>
            <a:endParaRPr lang="en-US" b="1" dirty="0"/>
          </a:p>
        </p:txBody>
      </p:sp>
      <p:sp>
        <p:nvSpPr>
          <p:cNvPr id="32" name="TextBox 31"/>
          <p:cNvSpPr txBox="1"/>
          <p:nvPr/>
        </p:nvSpPr>
        <p:spPr>
          <a:xfrm>
            <a:off x="645557" y="3678205"/>
            <a:ext cx="944489" cy="369332"/>
          </a:xfrm>
          <a:prstGeom prst="rect">
            <a:avLst/>
          </a:prstGeom>
          <a:noFill/>
        </p:spPr>
        <p:txBody>
          <a:bodyPr wrap="none" rtlCol="0">
            <a:spAutoFit/>
          </a:bodyPr>
          <a:lstStyle/>
          <a:p>
            <a:r>
              <a:rPr lang="en-US" dirty="0" smtClean="0"/>
              <a:t>0.00129</a:t>
            </a:r>
            <a:endParaRPr lang="en-US" dirty="0"/>
          </a:p>
        </p:txBody>
      </p:sp>
      <p:sp>
        <p:nvSpPr>
          <p:cNvPr id="33" name="TextBox 32"/>
          <p:cNvSpPr txBox="1"/>
          <p:nvPr/>
        </p:nvSpPr>
        <p:spPr>
          <a:xfrm>
            <a:off x="1938306" y="3678205"/>
            <a:ext cx="944489" cy="369332"/>
          </a:xfrm>
          <a:prstGeom prst="rect">
            <a:avLst/>
          </a:prstGeom>
          <a:noFill/>
        </p:spPr>
        <p:txBody>
          <a:bodyPr wrap="none" rtlCol="0">
            <a:spAutoFit/>
          </a:bodyPr>
          <a:lstStyle/>
          <a:p>
            <a:r>
              <a:rPr lang="en-US" dirty="0" smtClean="0"/>
              <a:t>0.00323</a:t>
            </a:r>
            <a:endParaRPr lang="en-US" dirty="0"/>
          </a:p>
        </p:txBody>
      </p:sp>
      <p:sp>
        <p:nvSpPr>
          <p:cNvPr id="34" name="TextBox 33"/>
          <p:cNvSpPr txBox="1"/>
          <p:nvPr/>
        </p:nvSpPr>
        <p:spPr>
          <a:xfrm>
            <a:off x="3231055" y="3647616"/>
            <a:ext cx="944489" cy="369332"/>
          </a:xfrm>
          <a:prstGeom prst="rect">
            <a:avLst/>
          </a:prstGeom>
          <a:noFill/>
        </p:spPr>
        <p:txBody>
          <a:bodyPr wrap="none" rtlCol="0">
            <a:spAutoFit/>
          </a:bodyPr>
          <a:lstStyle/>
          <a:p>
            <a:r>
              <a:rPr lang="en-US" dirty="0" smtClean="0"/>
              <a:t>0.00481</a:t>
            </a:r>
            <a:endParaRPr lang="en-US" dirty="0"/>
          </a:p>
        </p:txBody>
      </p:sp>
      <p:sp>
        <p:nvSpPr>
          <p:cNvPr id="35" name="TextBox 34"/>
          <p:cNvSpPr txBox="1"/>
          <p:nvPr/>
        </p:nvSpPr>
        <p:spPr>
          <a:xfrm>
            <a:off x="4523804" y="3657973"/>
            <a:ext cx="944489" cy="369332"/>
          </a:xfrm>
          <a:prstGeom prst="rect">
            <a:avLst/>
          </a:prstGeom>
          <a:noFill/>
        </p:spPr>
        <p:txBody>
          <a:bodyPr wrap="none" rtlCol="0">
            <a:spAutoFit/>
          </a:bodyPr>
          <a:lstStyle/>
          <a:p>
            <a:r>
              <a:rPr lang="en-US" dirty="0" smtClean="0"/>
              <a:t>0.00597</a:t>
            </a:r>
            <a:endParaRPr lang="en-US" dirty="0"/>
          </a:p>
        </p:txBody>
      </p:sp>
      <p:sp>
        <p:nvSpPr>
          <p:cNvPr id="36" name="TextBox 35"/>
          <p:cNvSpPr txBox="1"/>
          <p:nvPr/>
        </p:nvSpPr>
        <p:spPr>
          <a:xfrm>
            <a:off x="5772214" y="3657973"/>
            <a:ext cx="827471" cy="369332"/>
          </a:xfrm>
          <a:prstGeom prst="rect">
            <a:avLst/>
          </a:prstGeom>
          <a:noFill/>
        </p:spPr>
        <p:txBody>
          <a:bodyPr wrap="none" rtlCol="0">
            <a:spAutoFit/>
          </a:bodyPr>
          <a:lstStyle/>
          <a:p>
            <a:r>
              <a:rPr lang="en-US" dirty="0" smtClean="0"/>
              <a:t>0.0120</a:t>
            </a:r>
            <a:endParaRPr lang="en-US" dirty="0"/>
          </a:p>
        </p:txBody>
      </p:sp>
      <p:sp>
        <p:nvSpPr>
          <p:cNvPr id="37" name="TextBox 36"/>
          <p:cNvSpPr txBox="1"/>
          <p:nvPr/>
        </p:nvSpPr>
        <p:spPr>
          <a:xfrm>
            <a:off x="7104987" y="3647616"/>
            <a:ext cx="941519" cy="369332"/>
          </a:xfrm>
          <a:prstGeom prst="rect">
            <a:avLst/>
          </a:prstGeom>
          <a:noFill/>
        </p:spPr>
        <p:txBody>
          <a:bodyPr wrap="square" rtlCol="0">
            <a:spAutoFit/>
          </a:bodyPr>
          <a:lstStyle/>
          <a:p>
            <a:r>
              <a:rPr lang="en-US" dirty="0" smtClean="0"/>
              <a:t>0.0127</a:t>
            </a:r>
            <a:endParaRPr lang="en-US" dirty="0"/>
          </a:p>
        </p:txBody>
      </p:sp>
      <p:sp>
        <p:nvSpPr>
          <p:cNvPr id="38" name="TextBox 37"/>
          <p:cNvSpPr txBox="1"/>
          <p:nvPr/>
        </p:nvSpPr>
        <p:spPr>
          <a:xfrm>
            <a:off x="648527" y="5414685"/>
            <a:ext cx="941519" cy="369332"/>
          </a:xfrm>
          <a:prstGeom prst="rect">
            <a:avLst/>
          </a:prstGeom>
          <a:noFill/>
        </p:spPr>
        <p:txBody>
          <a:bodyPr wrap="square" rtlCol="0">
            <a:spAutoFit/>
          </a:bodyPr>
          <a:lstStyle/>
          <a:p>
            <a:r>
              <a:rPr lang="en-US" dirty="0" smtClean="0"/>
              <a:t>0.0128</a:t>
            </a:r>
            <a:endParaRPr lang="en-US" dirty="0"/>
          </a:p>
        </p:txBody>
      </p:sp>
      <p:sp>
        <p:nvSpPr>
          <p:cNvPr id="39" name="TextBox 38"/>
          <p:cNvSpPr txBox="1"/>
          <p:nvPr/>
        </p:nvSpPr>
        <p:spPr>
          <a:xfrm>
            <a:off x="1889494" y="5414685"/>
            <a:ext cx="941519" cy="369332"/>
          </a:xfrm>
          <a:prstGeom prst="rect">
            <a:avLst/>
          </a:prstGeom>
          <a:noFill/>
        </p:spPr>
        <p:txBody>
          <a:bodyPr wrap="square" rtlCol="0">
            <a:spAutoFit/>
          </a:bodyPr>
          <a:lstStyle/>
          <a:p>
            <a:r>
              <a:rPr lang="en-US" dirty="0" smtClean="0"/>
              <a:t>0.0151</a:t>
            </a:r>
            <a:endParaRPr lang="en-US" dirty="0"/>
          </a:p>
        </p:txBody>
      </p:sp>
      <p:sp>
        <p:nvSpPr>
          <p:cNvPr id="40" name="TextBox 39"/>
          <p:cNvSpPr txBox="1"/>
          <p:nvPr/>
        </p:nvSpPr>
        <p:spPr>
          <a:xfrm>
            <a:off x="3263488" y="5382708"/>
            <a:ext cx="941519" cy="369332"/>
          </a:xfrm>
          <a:prstGeom prst="rect">
            <a:avLst/>
          </a:prstGeom>
          <a:noFill/>
        </p:spPr>
        <p:txBody>
          <a:bodyPr wrap="square" rtlCol="0">
            <a:spAutoFit/>
          </a:bodyPr>
          <a:lstStyle/>
          <a:p>
            <a:r>
              <a:rPr lang="en-US" dirty="0" smtClean="0"/>
              <a:t>0.0158</a:t>
            </a:r>
            <a:endParaRPr lang="en-US" dirty="0"/>
          </a:p>
        </p:txBody>
      </p:sp>
      <p:sp>
        <p:nvSpPr>
          <p:cNvPr id="41" name="TextBox 40"/>
          <p:cNvSpPr txBox="1"/>
          <p:nvPr/>
        </p:nvSpPr>
        <p:spPr>
          <a:xfrm>
            <a:off x="4498472" y="5414685"/>
            <a:ext cx="941519" cy="369332"/>
          </a:xfrm>
          <a:prstGeom prst="rect">
            <a:avLst/>
          </a:prstGeom>
          <a:noFill/>
        </p:spPr>
        <p:txBody>
          <a:bodyPr wrap="square" rtlCol="0">
            <a:spAutoFit/>
          </a:bodyPr>
          <a:lstStyle/>
          <a:p>
            <a:r>
              <a:rPr lang="en-US" dirty="0" smtClean="0"/>
              <a:t>0.0185</a:t>
            </a:r>
            <a:endParaRPr lang="en-US" dirty="0"/>
          </a:p>
        </p:txBody>
      </p:sp>
      <p:sp>
        <p:nvSpPr>
          <p:cNvPr id="42" name="TextBox 41"/>
          <p:cNvSpPr txBox="1"/>
          <p:nvPr/>
        </p:nvSpPr>
        <p:spPr>
          <a:xfrm>
            <a:off x="5874855" y="5373202"/>
            <a:ext cx="941519" cy="369332"/>
          </a:xfrm>
          <a:prstGeom prst="rect">
            <a:avLst/>
          </a:prstGeom>
          <a:noFill/>
        </p:spPr>
        <p:txBody>
          <a:bodyPr wrap="square" rtlCol="0">
            <a:spAutoFit/>
          </a:bodyPr>
          <a:lstStyle/>
          <a:p>
            <a:r>
              <a:rPr lang="en-US" dirty="0" smtClean="0"/>
              <a:t>0.0419</a:t>
            </a:r>
            <a:endParaRPr lang="en-US" dirty="0"/>
          </a:p>
        </p:txBody>
      </p:sp>
      <p:sp>
        <p:nvSpPr>
          <p:cNvPr id="43" name="TextBox 42"/>
          <p:cNvSpPr txBox="1"/>
          <p:nvPr/>
        </p:nvSpPr>
        <p:spPr>
          <a:xfrm>
            <a:off x="7104987" y="5373202"/>
            <a:ext cx="941519" cy="369332"/>
          </a:xfrm>
          <a:prstGeom prst="rect">
            <a:avLst/>
          </a:prstGeom>
          <a:noFill/>
        </p:spPr>
        <p:txBody>
          <a:bodyPr wrap="square" rtlCol="0">
            <a:spAutoFit/>
          </a:bodyPr>
          <a:lstStyle/>
          <a:p>
            <a:r>
              <a:rPr lang="en-US" dirty="0" smtClean="0"/>
              <a:t>0.0452</a:t>
            </a:r>
            <a:endParaRPr lang="en-US" dirty="0"/>
          </a:p>
        </p:txBody>
      </p:sp>
      <p:pic>
        <p:nvPicPr>
          <p:cNvPr id="44" name="Picture 43"/>
          <p:cNvPicPr>
            <a:picLocks noChangeAspect="1"/>
          </p:cNvPicPr>
          <p:nvPr/>
        </p:nvPicPr>
        <p:blipFill>
          <a:blip r:embed="rId14"/>
          <a:stretch>
            <a:fillRect/>
          </a:stretch>
        </p:blipFill>
        <p:spPr>
          <a:xfrm>
            <a:off x="2473763" y="1369955"/>
            <a:ext cx="1914710" cy="2046320"/>
          </a:xfrm>
          <a:prstGeom prst="rect">
            <a:avLst/>
          </a:prstGeom>
        </p:spPr>
      </p:pic>
      <p:sp>
        <p:nvSpPr>
          <p:cNvPr id="45" name="Rectangle 44"/>
          <p:cNvSpPr/>
          <p:nvPr/>
        </p:nvSpPr>
        <p:spPr>
          <a:xfrm>
            <a:off x="599817" y="3231609"/>
            <a:ext cx="1788916" cy="369332"/>
          </a:xfrm>
          <a:prstGeom prst="rect">
            <a:avLst/>
          </a:prstGeom>
        </p:spPr>
        <p:txBody>
          <a:bodyPr wrap="square">
            <a:spAutoFit/>
          </a:bodyPr>
          <a:lstStyle/>
          <a:p>
            <a:r>
              <a:rPr lang="en-US" b="1" dirty="0" smtClean="0"/>
              <a:t>Results: </a:t>
            </a:r>
            <a:endParaRPr lang="en-US" b="1" dirty="0"/>
          </a:p>
        </p:txBody>
      </p:sp>
      <p:sp>
        <p:nvSpPr>
          <p:cNvPr id="47" name="Rectangle 46"/>
          <p:cNvSpPr/>
          <p:nvPr/>
        </p:nvSpPr>
        <p:spPr>
          <a:xfrm>
            <a:off x="5596461" y="1650749"/>
            <a:ext cx="1788916" cy="369332"/>
          </a:xfrm>
          <a:prstGeom prst="rect">
            <a:avLst/>
          </a:prstGeom>
        </p:spPr>
        <p:txBody>
          <a:bodyPr wrap="square">
            <a:spAutoFit/>
          </a:bodyPr>
          <a:lstStyle/>
          <a:p>
            <a:r>
              <a:rPr lang="en-US" b="1" dirty="0" smtClean="0"/>
              <a:t>Time: 4.8s </a:t>
            </a:r>
            <a:endParaRPr lang="en-US" b="1" dirty="0"/>
          </a:p>
        </p:txBody>
      </p:sp>
      <p:sp>
        <p:nvSpPr>
          <p:cNvPr id="49" name="Rectangle 48"/>
          <p:cNvSpPr/>
          <p:nvPr/>
        </p:nvSpPr>
        <p:spPr>
          <a:xfrm>
            <a:off x="5596460" y="2046551"/>
            <a:ext cx="2277451" cy="369332"/>
          </a:xfrm>
          <a:prstGeom prst="rect">
            <a:avLst/>
          </a:prstGeom>
        </p:spPr>
        <p:txBody>
          <a:bodyPr wrap="square">
            <a:spAutoFit/>
          </a:bodyPr>
          <a:lstStyle/>
          <a:p>
            <a:r>
              <a:rPr lang="en-US" dirty="0" smtClean="0"/>
              <a:t>Using Top </a:t>
            </a:r>
            <a:r>
              <a:rPr lang="en-US" b="1" dirty="0" smtClean="0"/>
              <a:t>5 </a:t>
            </a:r>
            <a:r>
              <a:rPr lang="en-US" dirty="0" smtClean="0"/>
              <a:t>Regions</a:t>
            </a:r>
            <a:endParaRPr lang="en-US" dirty="0"/>
          </a:p>
        </p:txBody>
      </p:sp>
    </p:spTree>
    <p:extLst>
      <p:ext uri="{BB962C8B-B14F-4D97-AF65-F5344CB8AC3E}">
        <p14:creationId xmlns:p14="http://schemas.microsoft.com/office/powerpoint/2010/main" val="825179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a:t>
            </a:r>
            <a:r>
              <a:rPr lang="en-US" dirty="0" smtClean="0"/>
              <a:t>Retrieval Example</a:t>
            </a:r>
            <a:endParaRPr lang="en-US" dirty="0"/>
          </a:p>
        </p:txBody>
      </p:sp>
      <p:sp>
        <p:nvSpPr>
          <p:cNvPr id="31" name="Rectangle 30"/>
          <p:cNvSpPr/>
          <p:nvPr/>
        </p:nvSpPr>
        <p:spPr>
          <a:xfrm>
            <a:off x="645557" y="1647057"/>
            <a:ext cx="1788916" cy="369332"/>
          </a:xfrm>
          <a:prstGeom prst="rect">
            <a:avLst/>
          </a:prstGeom>
        </p:spPr>
        <p:txBody>
          <a:bodyPr wrap="square">
            <a:spAutoFit/>
          </a:bodyPr>
          <a:lstStyle/>
          <a:p>
            <a:r>
              <a:rPr lang="en-US" b="1" dirty="0" smtClean="0"/>
              <a:t>Query: </a:t>
            </a:r>
            <a:endParaRPr lang="en-US" b="1" dirty="0"/>
          </a:p>
        </p:txBody>
      </p:sp>
      <p:sp>
        <p:nvSpPr>
          <p:cNvPr id="32" name="TextBox 31"/>
          <p:cNvSpPr txBox="1"/>
          <p:nvPr/>
        </p:nvSpPr>
        <p:spPr>
          <a:xfrm>
            <a:off x="645557" y="3678205"/>
            <a:ext cx="827471" cy="369332"/>
          </a:xfrm>
          <a:prstGeom prst="rect">
            <a:avLst/>
          </a:prstGeom>
          <a:noFill/>
        </p:spPr>
        <p:txBody>
          <a:bodyPr wrap="none" rtlCol="0">
            <a:spAutoFit/>
          </a:bodyPr>
          <a:lstStyle/>
          <a:p>
            <a:r>
              <a:rPr lang="en-US" dirty="0" smtClean="0"/>
              <a:t>0.0230</a:t>
            </a:r>
            <a:endParaRPr lang="en-US" dirty="0"/>
          </a:p>
        </p:txBody>
      </p:sp>
      <p:sp>
        <p:nvSpPr>
          <p:cNvPr id="33" name="TextBox 32"/>
          <p:cNvSpPr txBox="1"/>
          <p:nvPr/>
        </p:nvSpPr>
        <p:spPr>
          <a:xfrm>
            <a:off x="1938306" y="3678205"/>
            <a:ext cx="827471" cy="369332"/>
          </a:xfrm>
          <a:prstGeom prst="rect">
            <a:avLst/>
          </a:prstGeom>
          <a:noFill/>
        </p:spPr>
        <p:txBody>
          <a:bodyPr wrap="none" rtlCol="0">
            <a:spAutoFit/>
          </a:bodyPr>
          <a:lstStyle/>
          <a:p>
            <a:r>
              <a:rPr lang="en-US" dirty="0" smtClean="0"/>
              <a:t>0.0305</a:t>
            </a:r>
            <a:endParaRPr lang="en-US" dirty="0"/>
          </a:p>
        </p:txBody>
      </p:sp>
      <p:sp>
        <p:nvSpPr>
          <p:cNvPr id="34" name="TextBox 33"/>
          <p:cNvSpPr txBox="1"/>
          <p:nvPr/>
        </p:nvSpPr>
        <p:spPr>
          <a:xfrm>
            <a:off x="3231055" y="3647616"/>
            <a:ext cx="827471" cy="369332"/>
          </a:xfrm>
          <a:prstGeom prst="rect">
            <a:avLst/>
          </a:prstGeom>
          <a:noFill/>
        </p:spPr>
        <p:txBody>
          <a:bodyPr wrap="none" rtlCol="0">
            <a:spAutoFit/>
          </a:bodyPr>
          <a:lstStyle/>
          <a:p>
            <a:r>
              <a:rPr lang="en-US" dirty="0" smtClean="0"/>
              <a:t>0.0313</a:t>
            </a:r>
            <a:endParaRPr lang="en-US" dirty="0"/>
          </a:p>
        </p:txBody>
      </p:sp>
      <p:sp>
        <p:nvSpPr>
          <p:cNvPr id="35" name="TextBox 34"/>
          <p:cNvSpPr txBox="1"/>
          <p:nvPr/>
        </p:nvSpPr>
        <p:spPr>
          <a:xfrm>
            <a:off x="4523804" y="3657973"/>
            <a:ext cx="827471" cy="369332"/>
          </a:xfrm>
          <a:prstGeom prst="rect">
            <a:avLst/>
          </a:prstGeom>
          <a:noFill/>
        </p:spPr>
        <p:txBody>
          <a:bodyPr wrap="none" rtlCol="0">
            <a:spAutoFit/>
          </a:bodyPr>
          <a:lstStyle/>
          <a:p>
            <a:r>
              <a:rPr lang="en-US" dirty="0" smtClean="0"/>
              <a:t>0.0345</a:t>
            </a:r>
            <a:endParaRPr lang="en-US" dirty="0"/>
          </a:p>
        </p:txBody>
      </p:sp>
      <p:sp>
        <p:nvSpPr>
          <p:cNvPr id="36" name="TextBox 35"/>
          <p:cNvSpPr txBox="1"/>
          <p:nvPr/>
        </p:nvSpPr>
        <p:spPr>
          <a:xfrm>
            <a:off x="5772214" y="3657973"/>
            <a:ext cx="827471" cy="369332"/>
          </a:xfrm>
          <a:prstGeom prst="rect">
            <a:avLst/>
          </a:prstGeom>
          <a:noFill/>
        </p:spPr>
        <p:txBody>
          <a:bodyPr wrap="none" rtlCol="0">
            <a:spAutoFit/>
          </a:bodyPr>
          <a:lstStyle/>
          <a:p>
            <a:r>
              <a:rPr lang="en-US" dirty="0" smtClean="0"/>
              <a:t>0.0487</a:t>
            </a:r>
            <a:endParaRPr lang="en-US" dirty="0"/>
          </a:p>
        </p:txBody>
      </p:sp>
      <p:sp>
        <p:nvSpPr>
          <p:cNvPr id="37" name="TextBox 36"/>
          <p:cNvSpPr txBox="1"/>
          <p:nvPr/>
        </p:nvSpPr>
        <p:spPr>
          <a:xfrm>
            <a:off x="7104987" y="3647616"/>
            <a:ext cx="941519" cy="369332"/>
          </a:xfrm>
          <a:prstGeom prst="rect">
            <a:avLst/>
          </a:prstGeom>
          <a:noFill/>
        </p:spPr>
        <p:txBody>
          <a:bodyPr wrap="square" rtlCol="0">
            <a:spAutoFit/>
          </a:bodyPr>
          <a:lstStyle/>
          <a:p>
            <a:r>
              <a:rPr lang="en-US" dirty="0" smtClean="0"/>
              <a:t>0.0507</a:t>
            </a:r>
            <a:endParaRPr lang="en-US" dirty="0"/>
          </a:p>
        </p:txBody>
      </p:sp>
      <p:sp>
        <p:nvSpPr>
          <p:cNvPr id="38" name="TextBox 37"/>
          <p:cNvSpPr txBox="1"/>
          <p:nvPr/>
        </p:nvSpPr>
        <p:spPr>
          <a:xfrm>
            <a:off x="648527" y="5414685"/>
            <a:ext cx="941519" cy="369332"/>
          </a:xfrm>
          <a:prstGeom prst="rect">
            <a:avLst/>
          </a:prstGeom>
          <a:noFill/>
        </p:spPr>
        <p:txBody>
          <a:bodyPr wrap="square" rtlCol="0">
            <a:spAutoFit/>
          </a:bodyPr>
          <a:lstStyle/>
          <a:p>
            <a:r>
              <a:rPr lang="en-US" dirty="0" smtClean="0"/>
              <a:t>0.0519</a:t>
            </a:r>
            <a:endParaRPr lang="en-US" dirty="0"/>
          </a:p>
        </p:txBody>
      </p:sp>
      <p:sp>
        <p:nvSpPr>
          <p:cNvPr id="39" name="TextBox 38"/>
          <p:cNvSpPr txBox="1"/>
          <p:nvPr/>
        </p:nvSpPr>
        <p:spPr>
          <a:xfrm>
            <a:off x="1889494" y="5414685"/>
            <a:ext cx="941519" cy="369332"/>
          </a:xfrm>
          <a:prstGeom prst="rect">
            <a:avLst/>
          </a:prstGeom>
          <a:noFill/>
        </p:spPr>
        <p:txBody>
          <a:bodyPr wrap="square" rtlCol="0">
            <a:spAutoFit/>
          </a:bodyPr>
          <a:lstStyle/>
          <a:p>
            <a:r>
              <a:rPr lang="en-US" dirty="0" smtClean="0"/>
              <a:t>0.0525</a:t>
            </a:r>
            <a:endParaRPr lang="en-US" dirty="0"/>
          </a:p>
        </p:txBody>
      </p:sp>
      <p:sp>
        <p:nvSpPr>
          <p:cNvPr id="40" name="TextBox 39"/>
          <p:cNvSpPr txBox="1"/>
          <p:nvPr/>
        </p:nvSpPr>
        <p:spPr>
          <a:xfrm>
            <a:off x="3263488" y="5382708"/>
            <a:ext cx="941519" cy="369332"/>
          </a:xfrm>
          <a:prstGeom prst="rect">
            <a:avLst/>
          </a:prstGeom>
          <a:noFill/>
        </p:spPr>
        <p:txBody>
          <a:bodyPr wrap="square" rtlCol="0">
            <a:spAutoFit/>
          </a:bodyPr>
          <a:lstStyle/>
          <a:p>
            <a:r>
              <a:rPr lang="en-US" dirty="0" smtClean="0"/>
              <a:t>0.0527</a:t>
            </a:r>
            <a:endParaRPr lang="en-US" dirty="0"/>
          </a:p>
        </p:txBody>
      </p:sp>
      <p:sp>
        <p:nvSpPr>
          <p:cNvPr id="45" name="Rectangle 44"/>
          <p:cNvSpPr/>
          <p:nvPr/>
        </p:nvSpPr>
        <p:spPr>
          <a:xfrm>
            <a:off x="599817" y="3231609"/>
            <a:ext cx="1788916" cy="369332"/>
          </a:xfrm>
          <a:prstGeom prst="rect">
            <a:avLst/>
          </a:prstGeom>
        </p:spPr>
        <p:txBody>
          <a:bodyPr wrap="square">
            <a:spAutoFit/>
          </a:bodyPr>
          <a:lstStyle/>
          <a:p>
            <a:r>
              <a:rPr lang="en-US" b="1" dirty="0" smtClean="0"/>
              <a:t>Results: </a:t>
            </a:r>
            <a:endParaRPr lang="en-US" b="1" dirty="0"/>
          </a:p>
        </p:txBody>
      </p:sp>
      <p:sp>
        <p:nvSpPr>
          <p:cNvPr id="47" name="Rectangle 46"/>
          <p:cNvSpPr/>
          <p:nvPr/>
        </p:nvSpPr>
        <p:spPr>
          <a:xfrm>
            <a:off x="5596461" y="1650749"/>
            <a:ext cx="1788916" cy="369332"/>
          </a:xfrm>
          <a:prstGeom prst="rect">
            <a:avLst/>
          </a:prstGeom>
        </p:spPr>
        <p:txBody>
          <a:bodyPr wrap="square">
            <a:spAutoFit/>
          </a:bodyPr>
          <a:lstStyle/>
          <a:p>
            <a:r>
              <a:rPr lang="en-US" b="1" dirty="0" smtClean="0"/>
              <a:t>Time: 1.4s </a:t>
            </a:r>
            <a:endParaRPr lang="en-US" b="1" dirty="0"/>
          </a:p>
        </p:txBody>
      </p:sp>
      <p:sp>
        <p:nvSpPr>
          <p:cNvPr id="49" name="Rectangle 48"/>
          <p:cNvSpPr/>
          <p:nvPr/>
        </p:nvSpPr>
        <p:spPr>
          <a:xfrm>
            <a:off x="5596460" y="2046551"/>
            <a:ext cx="2277451" cy="369332"/>
          </a:xfrm>
          <a:prstGeom prst="rect">
            <a:avLst/>
          </a:prstGeom>
        </p:spPr>
        <p:txBody>
          <a:bodyPr wrap="square">
            <a:spAutoFit/>
          </a:bodyPr>
          <a:lstStyle/>
          <a:p>
            <a:r>
              <a:rPr lang="en-US" dirty="0" smtClean="0"/>
              <a:t>Using Top </a:t>
            </a:r>
            <a:r>
              <a:rPr lang="en-US" b="1" dirty="0" smtClean="0"/>
              <a:t>5 </a:t>
            </a:r>
            <a:r>
              <a:rPr lang="en-US" dirty="0" smtClean="0"/>
              <a:t>Regions</a:t>
            </a:r>
            <a:endParaRPr lang="en-US" dirty="0"/>
          </a:p>
        </p:txBody>
      </p:sp>
      <p:pic>
        <p:nvPicPr>
          <p:cNvPr id="3" name="Picture 2"/>
          <p:cNvPicPr>
            <a:picLocks noChangeAspect="1"/>
          </p:cNvPicPr>
          <p:nvPr/>
        </p:nvPicPr>
        <p:blipFill>
          <a:blip r:embed="rId2"/>
          <a:stretch>
            <a:fillRect/>
          </a:stretch>
        </p:blipFill>
        <p:spPr>
          <a:xfrm>
            <a:off x="2109679" y="1412935"/>
            <a:ext cx="2105706" cy="1843206"/>
          </a:xfrm>
          <a:prstGeom prst="rect">
            <a:avLst/>
          </a:prstGeom>
        </p:spPr>
      </p:pic>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187" y="4182485"/>
            <a:ext cx="983810" cy="971156"/>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054" y="4111057"/>
            <a:ext cx="787141" cy="1172733"/>
          </a:xfrm>
          <a:prstGeom prst="rect">
            <a:avLst/>
          </a:prstGeom>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987" y="4048418"/>
            <a:ext cx="865869" cy="1239289"/>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200" y="5752040"/>
            <a:ext cx="974151" cy="1161969"/>
          </a:xfrm>
          <a:prstGeom prst="rect">
            <a:avLst/>
          </a:prstGeom>
        </p:spPr>
      </p:pic>
      <p:pic>
        <p:nvPicPr>
          <p:cNvPr id="52" name="Pictur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8306" y="5677992"/>
            <a:ext cx="818585" cy="1180008"/>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3488" y="5792898"/>
            <a:ext cx="747036" cy="1065102"/>
          </a:xfrm>
          <a:prstGeom prst="rect">
            <a:avLst/>
          </a:prstGeom>
        </p:spPr>
      </p:pic>
      <p:pic>
        <p:nvPicPr>
          <p:cNvPr id="54" name="Picture 5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1386" y="4145668"/>
            <a:ext cx="688009" cy="1010336"/>
          </a:xfrm>
          <a:prstGeom prst="rect">
            <a:avLst/>
          </a:prstGeom>
        </p:spPr>
      </p:pic>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9610" y="4022599"/>
            <a:ext cx="1024012" cy="1179489"/>
          </a:xfrm>
          <a:prstGeom prst="rect">
            <a:avLst/>
          </a:prstGeom>
        </p:spPr>
      </p:pic>
      <p:pic>
        <p:nvPicPr>
          <p:cNvPr id="56" name="Picture 5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32363" y="4130158"/>
            <a:ext cx="1249946" cy="983485"/>
          </a:xfrm>
          <a:prstGeom prst="rect">
            <a:avLst/>
          </a:prstGeom>
        </p:spPr>
      </p:pic>
    </p:spTree>
    <p:extLst>
      <p:ext uri="{BB962C8B-B14F-4D97-AF65-F5344CB8AC3E}">
        <p14:creationId xmlns:p14="http://schemas.microsoft.com/office/powerpoint/2010/main" val="1653399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a:t>
            </a:r>
            <a:r>
              <a:rPr lang="en-US" dirty="0" smtClean="0"/>
              <a:t>Retrieval Example</a:t>
            </a:r>
            <a:endParaRPr lang="en-US" dirty="0"/>
          </a:p>
        </p:txBody>
      </p:sp>
      <p:sp>
        <p:nvSpPr>
          <p:cNvPr id="31" name="Rectangle 30"/>
          <p:cNvSpPr/>
          <p:nvPr/>
        </p:nvSpPr>
        <p:spPr>
          <a:xfrm>
            <a:off x="645557" y="1647057"/>
            <a:ext cx="1788916" cy="369332"/>
          </a:xfrm>
          <a:prstGeom prst="rect">
            <a:avLst/>
          </a:prstGeom>
        </p:spPr>
        <p:txBody>
          <a:bodyPr wrap="square">
            <a:spAutoFit/>
          </a:bodyPr>
          <a:lstStyle/>
          <a:p>
            <a:r>
              <a:rPr lang="en-US" b="1" dirty="0" smtClean="0"/>
              <a:t>Query: </a:t>
            </a:r>
            <a:endParaRPr lang="en-US" b="1" dirty="0"/>
          </a:p>
        </p:txBody>
      </p:sp>
      <p:sp>
        <p:nvSpPr>
          <p:cNvPr id="32" name="TextBox 31"/>
          <p:cNvSpPr txBox="1"/>
          <p:nvPr/>
        </p:nvSpPr>
        <p:spPr>
          <a:xfrm>
            <a:off x="645557" y="3678205"/>
            <a:ext cx="893193" cy="369332"/>
          </a:xfrm>
          <a:prstGeom prst="rect">
            <a:avLst/>
          </a:prstGeom>
          <a:noFill/>
        </p:spPr>
        <p:txBody>
          <a:bodyPr wrap="none" rtlCol="0">
            <a:spAutoFit/>
          </a:bodyPr>
          <a:lstStyle/>
          <a:p>
            <a:r>
              <a:rPr lang="en-US" dirty="0" smtClean="0"/>
              <a:t>6.99E-5</a:t>
            </a:r>
            <a:endParaRPr lang="en-US" dirty="0"/>
          </a:p>
        </p:txBody>
      </p:sp>
      <p:sp>
        <p:nvSpPr>
          <p:cNvPr id="33" name="TextBox 32"/>
          <p:cNvSpPr txBox="1"/>
          <p:nvPr/>
        </p:nvSpPr>
        <p:spPr>
          <a:xfrm>
            <a:off x="1849093" y="3691219"/>
            <a:ext cx="1010213" cy="369332"/>
          </a:xfrm>
          <a:prstGeom prst="rect">
            <a:avLst/>
          </a:prstGeom>
          <a:noFill/>
        </p:spPr>
        <p:txBody>
          <a:bodyPr wrap="none" rtlCol="0">
            <a:spAutoFit/>
          </a:bodyPr>
          <a:lstStyle/>
          <a:p>
            <a:r>
              <a:rPr lang="en-US" dirty="0" smtClean="0"/>
              <a:t>1.134E-4</a:t>
            </a:r>
            <a:endParaRPr lang="en-US" dirty="0"/>
          </a:p>
        </p:txBody>
      </p:sp>
      <p:sp>
        <p:nvSpPr>
          <p:cNvPr id="34" name="TextBox 33"/>
          <p:cNvSpPr txBox="1"/>
          <p:nvPr/>
        </p:nvSpPr>
        <p:spPr>
          <a:xfrm>
            <a:off x="3231055" y="3676644"/>
            <a:ext cx="893193" cy="369332"/>
          </a:xfrm>
          <a:prstGeom prst="rect">
            <a:avLst/>
          </a:prstGeom>
          <a:noFill/>
        </p:spPr>
        <p:txBody>
          <a:bodyPr wrap="none" rtlCol="0">
            <a:spAutoFit/>
          </a:bodyPr>
          <a:lstStyle/>
          <a:p>
            <a:r>
              <a:rPr lang="en-US" dirty="0" smtClean="0"/>
              <a:t>3.16E-4</a:t>
            </a:r>
            <a:endParaRPr lang="en-US" dirty="0"/>
          </a:p>
        </p:txBody>
      </p:sp>
      <p:sp>
        <p:nvSpPr>
          <p:cNvPr id="35" name="TextBox 34"/>
          <p:cNvSpPr txBox="1"/>
          <p:nvPr/>
        </p:nvSpPr>
        <p:spPr>
          <a:xfrm>
            <a:off x="4436720" y="3657973"/>
            <a:ext cx="893193" cy="369332"/>
          </a:xfrm>
          <a:prstGeom prst="rect">
            <a:avLst/>
          </a:prstGeom>
          <a:noFill/>
        </p:spPr>
        <p:txBody>
          <a:bodyPr wrap="none" rtlCol="0">
            <a:spAutoFit/>
          </a:bodyPr>
          <a:lstStyle/>
          <a:p>
            <a:r>
              <a:rPr lang="en-US" dirty="0" smtClean="0"/>
              <a:t>4.33E-4</a:t>
            </a:r>
            <a:endParaRPr lang="en-US" dirty="0"/>
          </a:p>
        </p:txBody>
      </p:sp>
      <p:sp>
        <p:nvSpPr>
          <p:cNvPr id="36" name="TextBox 35"/>
          <p:cNvSpPr txBox="1"/>
          <p:nvPr/>
        </p:nvSpPr>
        <p:spPr>
          <a:xfrm>
            <a:off x="5656102" y="3657973"/>
            <a:ext cx="893193" cy="369332"/>
          </a:xfrm>
          <a:prstGeom prst="rect">
            <a:avLst/>
          </a:prstGeom>
          <a:noFill/>
        </p:spPr>
        <p:txBody>
          <a:bodyPr wrap="none" rtlCol="0">
            <a:spAutoFit/>
          </a:bodyPr>
          <a:lstStyle/>
          <a:p>
            <a:r>
              <a:rPr lang="en-US" dirty="0" smtClean="0"/>
              <a:t>5.00E-4</a:t>
            </a:r>
            <a:endParaRPr lang="en-US" dirty="0"/>
          </a:p>
        </p:txBody>
      </p:sp>
      <p:sp>
        <p:nvSpPr>
          <p:cNvPr id="37" name="TextBox 36"/>
          <p:cNvSpPr txBox="1"/>
          <p:nvPr/>
        </p:nvSpPr>
        <p:spPr>
          <a:xfrm>
            <a:off x="7104987" y="3647616"/>
            <a:ext cx="941519" cy="369332"/>
          </a:xfrm>
          <a:prstGeom prst="rect">
            <a:avLst/>
          </a:prstGeom>
          <a:noFill/>
        </p:spPr>
        <p:txBody>
          <a:bodyPr wrap="square" rtlCol="0">
            <a:spAutoFit/>
          </a:bodyPr>
          <a:lstStyle/>
          <a:p>
            <a:r>
              <a:rPr lang="en-US" dirty="0" smtClean="0"/>
              <a:t>0.0018</a:t>
            </a:r>
            <a:endParaRPr lang="en-US" dirty="0"/>
          </a:p>
        </p:txBody>
      </p:sp>
      <p:sp>
        <p:nvSpPr>
          <p:cNvPr id="38" name="TextBox 37"/>
          <p:cNvSpPr txBox="1"/>
          <p:nvPr/>
        </p:nvSpPr>
        <p:spPr>
          <a:xfrm>
            <a:off x="721097" y="5414685"/>
            <a:ext cx="941519" cy="369332"/>
          </a:xfrm>
          <a:prstGeom prst="rect">
            <a:avLst/>
          </a:prstGeom>
          <a:noFill/>
        </p:spPr>
        <p:txBody>
          <a:bodyPr wrap="square" rtlCol="0">
            <a:spAutoFit/>
          </a:bodyPr>
          <a:lstStyle/>
          <a:p>
            <a:r>
              <a:rPr lang="en-US" dirty="0" smtClean="0"/>
              <a:t>0.028</a:t>
            </a:r>
            <a:endParaRPr lang="en-US" dirty="0"/>
          </a:p>
        </p:txBody>
      </p:sp>
      <p:sp>
        <p:nvSpPr>
          <p:cNvPr id="39" name="TextBox 38"/>
          <p:cNvSpPr txBox="1"/>
          <p:nvPr/>
        </p:nvSpPr>
        <p:spPr>
          <a:xfrm>
            <a:off x="1889494" y="5414685"/>
            <a:ext cx="941519" cy="369332"/>
          </a:xfrm>
          <a:prstGeom prst="rect">
            <a:avLst/>
          </a:prstGeom>
          <a:noFill/>
        </p:spPr>
        <p:txBody>
          <a:bodyPr wrap="square" rtlCol="0">
            <a:spAutoFit/>
          </a:bodyPr>
          <a:lstStyle/>
          <a:p>
            <a:r>
              <a:rPr lang="en-US" dirty="0" smtClean="0"/>
              <a:t>0.0305</a:t>
            </a:r>
            <a:endParaRPr lang="en-US" dirty="0"/>
          </a:p>
        </p:txBody>
      </p:sp>
      <p:sp>
        <p:nvSpPr>
          <p:cNvPr id="45" name="Rectangle 44"/>
          <p:cNvSpPr/>
          <p:nvPr/>
        </p:nvSpPr>
        <p:spPr>
          <a:xfrm>
            <a:off x="599817" y="3231609"/>
            <a:ext cx="1788916" cy="369332"/>
          </a:xfrm>
          <a:prstGeom prst="rect">
            <a:avLst/>
          </a:prstGeom>
        </p:spPr>
        <p:txBody>
          <a:bodyPr wrap="square">
            <a:spAutoFit/>
          </a:bodyPr>
          <a:lstStyle/>
          <a:p>
            <a:r>
              <a:rPr lang="en-US" b="1" dirty="0" smtClean="0"/>
              <a:t>Results: </a:t>
            </a:r>
            <a:endParaRPr lang="en-US" b="1" dirty="0"/>
          </a:p>
        </p:txBody>
      </p:sp>
      <p:sp>
        <p:nvSpPr>
          <p:cNvPr id="47" name="Rectangle 46"/>
          <p:cNvSpPr/>
          <p:nvPr/>
        </p:nvSpPr>
        <p:spPr>
          <a:xfrm>
            <a:off x="5596461" y="1650749"/>
            <a:ext cx="1788916" cy="369332"/>
          </a:xfrm>
          <a:prstGeom prst="rect">
            <a:avLst/>
          </a:prstGeom>
        </p:spPr>
        <p:txBody>
          <a:bodyPr wrap="square">
            <a:spAutoFit/>
          </a:bodyPr>
          <a:lstStyle/>
          <a:p>
            <a:r>
              <a:rPr lang="en-US" b="1" dirty="0" smtClean="0"/>
              <a:t>Time: 4.9s </a:t>
            </a:r>
            <a:endParaRPr lang="en-US" b="1" dirty="0"/>
          </a:p>
        </p:txBody>
      </p:sp>
      <p:sp>
        <p:nvSpPr>
          <p:cNvPr id="49" name="Rectangle 48"/>
          <p:cNvSpPr/>
          <p:nvPr/>
        </p:nvSpPr>
        <p:spPr>
          <a:xfrm>
            <a:off x="5596460" y="2046551"/>
            <a:ext cx="2277451" cy="369332"/>
          </a:xfrm>
          <a:prstGeom prst="rect">
            <a:avLst/>
          </a:prstGeom>
        </p:spPr>
        <p:txBody>
          <a:bodyPr wrap="square">
            <a:spAutoFit/>
          </a:bodyPr>
          <a:lstStyle/>
          <a:p>
            <a:r>
              <a:rPr lang="en-US" dirty="0" smtClean="0"/>
              <a:t>Using Top </a:t>
            </a:r>
            <a:r>
              <a:rPr lang="en-US" b="1" dirty="0" smtClean="0"/>
              <a:t>5 </a:t>
            </a:r>
            <a:r>
              <a:rPr lang="en-US" dirty="0" smtClean="0"/>
              <a:t>Regions</a:t>
            </a:r>
            <a:endParaRPr lang="en-US" dirty="0"/>
          </a:p>
        </p:txBody>
      </p:sp>
      <p:pic>
        <p:nvPicPr>
          <p:cNvPr id="4" name="Picture 3"/>
          <p:cNvPicPr>
            <a:picLocks noChangeAspect="1"/>
          </p:cNvPicPr>
          <p:nvPr/>
        </p:nvPicPr>
        <p:blipFill>
          <a:blip r:embed="rId2"/>
          <a:stretch>
            <a:fillRect/>
          </a:stretch>
        </p:blipFill>
        <p:spPr>
          <a:xfrm>
            <a:off x="2321616" y="1377661"/>
            <a:ext cx="786267" cy="2006336"/>
          </a:xfrm>
          <a:prstGeom prst="rect">
            <a:avLst/>
          </a:prstGeom>
        </p:spPr>
      </p:pic>
      <p:pic>
        <p:nvPicPr>
          <p:cNvPr id="5" name="Picture 4"/>
          <p:cNvPicPr>
            <a:picLocks noChangeAspect="1"/>
          </p:cNvPicPr>
          <p:nvPr/>
        </p:nvPicPr>
        <p:blipFill>
          <a:blip r:embed="rId3"/>
          <a:stretch>
            <a:fillRect/>
          </a:stretch>
        </p:blipFill>
        <p:spPr>
          <a:xfrm>
            <a:off x="832750" y="4063560"/>
            <a:ext cx="443598" cy="1198611"/>
          </a:xfrm>
          <a:prstGeom prst="rect">
            <a:avLst/>
          </a:prstGeom>
        </p:spPr>
      </p:pic>
      <p:pic>
        <p:nvPicPr>
          <p:cNvPr id="6" name="Picture 5"/>
          <p:cNvPicPr>
            <a:picLocks noChangeAspect="1"/>
          </p:cNvPicPr>
          <p:nvPr/>
        </p:nvPicPr>
        <p:blipFill>
          <a:blip r:embed="rId4"/>
          <a:stretch>
            <a:fillRect/>
          </a:stretch>
        </p:blipFill>
        <p:spPr>
          <a:xfrm>
            <a:off x="2011888" y="4045797"/>
            <a:ext cx="604684" cy="1336242"/>
          </a:xfrm>
          <a:prstGeom prst="rect">
            <a:avLst/>
          </a:prstGeom>
        </p:spPr>
      </p:pic>
      <p:pic>
        <p:nvPicPr>
          <p:cNvPr id="7" name="Picture 6"/>
          <p:cNvPicPr>
            <a:picLocks noChangeAspect="1"/>
          </p:cNvPicPr>
          <p:nvPr/>
        </p:nvPicPr>
        <p:blipFill>
          <a:blip r:embed="rId5"/>
          <a:stretch>
            <a:fillRect/>
          </a:stretch>
        </p:blipFill>
        <p:spPr>
          <a:xfrm>
            <a:off x="3410597" y="4060551"/>
            <a:ext cx="416106" cy="1260276"/>
          </a:xfrm>
          <a:prstGeom prst="rect">
            <a:avLst/>
          </a:prstGeom>
        </p:spPr>
      </p:pic>
      <p:pic>
        <p:nvPicPr>
          <p:cNvPr id="8" name="Picture 7"/>
          <p:cNvPicPr>
            <a:picLocks noChangeAspect="1"/>
          </p:cNvPicPr>
          <p:nvPr/>
        </p:nvPicPr>
        <p:blipFill>
          <a:blip r:embed="rId6"/>
          <a:stretch>
            <a:fillRect/>
          </a:stretch>
        </p:blipFill>
        <p:spPr>
          <a:xfrm>
            <a:off x="4528638" y="4045797"/>
            <a:ext cx="714067" cy="1260276"/>
          </a:xfrm>
          <a:prstGeom prst="rect">
            <a:avLst/>
          </a:prstGeom>
        </p:spPr>
      </p:pic>
      <p:pic>
        <p:nvPicPr>
          <p:cNvPr id="9" name="Picture 8"/>
          <p:cNvPicPr>
            <a:picLocks noChangeAspect="1"/>
          </p:cNvPicPr>
          <p:nvPr/>
        </p:nvPicPr>
        <p:blipFill>
          <a:blip r:embed="rId7"/>
          <a:stretch>
            <a:fillRect/>
          </a:stretch>
        </p:blipFill>
        <p:spPr>
          <a:xfrm>
            <a:off x="5836886" y="4016948"/>
            <a:ext cx="596220" cy="1261710"/>
          </a:xfrm>
          <a:prstGeom prst="rect">
            <a:avLst/>
          </a:prstGeom>
        </p:spPr>
      </p:pic>
      <p:pic>
        <p:nvPicPr>
          <p:cNvPr id="10" name="Picture 9"/>
          <p:cNvPicPr>
            <a:picLocks noChangeAspect="1"/>
          </p:cNvPicPr>
          <p:nvPr/>
        </p:nvPicPr>
        <p:blipFill>
          <a:blip r:embed="rId8"/>
          <a:stretch>
            <a:fillRect/>
          </a:stretch>
        </p:blipFill>
        <p:spPr>
          <a:xfrm>
            <a:off x="7138215" y="4031531"/>
            <a:ext cx="701599" cy="1350508"/>
          </a:xfrm>
          <a:prstGeom prst="rect">
            <a:avLst/>
          </a:prstGeom>
        </p:spPr>
      </p:pic>
      <p:pic>
        <p:nvPicPr>
          <p:cNvPr id="11" name="Picture 10"/>
          <p:cNvPicPr>
            <a:picLocks noChangeAspect="1"/>
          </p:cNvPicPr>
          <p:nvPr/>
        </p:nvPicPr>
        <p:blipFill>
          <a:blip r:embed="rId9"/>
          <a:stretch>
            <a:fillRect/>
          </a:stretch>
        </p:blipFill>
        <p:spPr>
          <a:xfrm>
            <a:off x="714363" y="5784017"/>
            <a:ext cx="824387" cy="987059"/>
          </a:xfrm>
          <a:prstGeom prst="rect">
            <a:avLst/>
          </a:prstGeom>
        </p:spPr>
      </p:pic>
      <p:pic>
        <p:nvPicPr>
          <p:cNvPr id="12" name="Picture 11"/>
          <p:cNvPicPr>
            <a:picLocks noChangeAspect="1"/>
          </p:cNvPicPr>
          <p:nvPr/>
        </p:nvPicPr>
        <p:blipFill>
          <a:blip r:embed="rId10"/>
          <a:stretch>
            <a:fillRect/>
          </a:stretch>
        </p:blipFill>
        <p:spPr>
          <a:xfrm>
            <a:off x="1889494" y="5784017"/>
            <a:ext cx="834498" cy="952156"/>
          </a:xfrm>
          <a:prstGeom prst="rect">
            <a:avLst/>
          </a:prstGeom>
        </p:spPr>
      </p:pic>
    </p:spTree>
    <p:extLst>
      <p:ext uri="{BB962C8B-B14F-4D97-AF65-F5344CB8AC3E}">
        <p14:creationId xmlns:p14="http://schemas.microsoft.com/office/powerpoint/2010/main" val="387831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Moments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6285" y="1825625"/>
            <a:ext cx="6111429" cy="4351338"/>
          </a:xfrm>
        </p:spPr>
      </p:pic>
    </p:spTree>
    <p:extLst>
      <p:ext uri="{BB962C8B-B14F-4D97-AF65-F5344CB8AC3E}">
        <p14:creationId xmlns:p14="http://schemas.microsoft.com/office/powerpoint/2010/main" val="2406136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28650" y="1451429"/>
            <a:ext cx="7886700" cy="5406571"/>
          </a:xfrm>
        </p:spPr>
        <p:txBody>
          <a:bodyPr>
            <a:normAutofit/>
          </a:bodyPr>
          <a:lstStyle/>
          <a:p>
            <a:r>
              <a:rPr lang="en-US" dirty="0" smtClean="0"/>
              <a:t>Using </a:t>
            </a:r>
            <a:r>
              <a:rPr lang="en-US" b="1" dirty="0" smtClean="0"/>
              <a:t>Matrix operations</a:t>
            </a:r>
            <a:r>
              <a:rPr lang="en-US" dirty="0" smtClean="0"/>
              <a:t> for calculating moment invariants is a very </a:t>
            </a:r>
            <a:r>
              <a:rPr lang="en-US" b="1" dirty="0" smtClean="0"/>
              <a:t>fast</a:t>
            </a:r>
            <a:r>
              <a:rPr lang="en-US" dirty="0" smtClean="0"/>
              <a:t> and efficient algorithm.</a:t>
            </a:r>
          </a:p>
          <a:p>
            <a:r>
              <a:rPr lang="en-US" dirty="0" smtClean="0"/>
              <a:t>On my tests, the query time was </a:t>
            </a:r>
            <a:r>
              <a:rPr lang="en-US" b="1" dirty="0" smtClean="0"/>
              <a:t>1-6</a:t>
            </a:r>
            <a:r>
              <a:rPr lang="en-US" dirty="0" smtClean="0"/>
              <a:t> seconds depending on the complexity of the model and the size of the database.</a:t>
            </a:r>
          </a:p>
          <a:p>
            <a:r>
              <a:rPr lang="en-US" dirty="0" smtClean="0"/>
              <a:t>This is very fast compared to brute force search; using </a:t>
            </a:r>
            <a:r>
              <a:rPr lang="en-US" b="1" dirty="0" err="1" smtClean="0"/>
              <a:t>Haussdroff</a:t>
            </a:r>
            <a:r>
              <a:rPr lang="en-US" b="1" dirty="0" smtClean="0"/>
              <a:t> distance </a:t>
            </a:r>
            <a:r>
              <a:rPr lang="en-US" dirty="0" smtClean="0"/>
              <a:t>for example which takes several minutes for a database of 100 models.</a:t>
            </a:r>
          </a:p>
          <a:p>
            <a:r>
              <a:rPr lang="en-US" dirty="0" smtClean="0"/>
              <a:t>A large portion of the query time was taken by the </a:t>
            </a:r>
            <a:r>
              <a:rPr lang="en-US" b="1" dirty="0" smtClean="0"/>
              <a:t>interest points </a:t>
            </a:r>
            <a:r>
              <a:rPr lang="en-US" dirty="0" smtClean="0"/>
              <a:t>detector.</a:t>
            </a:r>
          </a:p>
          <a:p>
            <a:r>
              <a:rPr lang="en-US" dirty="0" smtClean="0"/>
              <a:t>So although </a:t>
            </a:r>
            <a:r>
              <a:rPr lang="en-US" b="1" dirty="0" smtClean="0"/>
              <a:t>Harris 3D </a:t>
            </a:r>
            <a:r>
              <a:rPr lang="en-US" dirty="0" smtClean="0"/>
              <a:t>is an accurate interest points detector, its performance could be enhanced.</a:t>
            </a:r>
          </a:p>
          <a:p>
            <a:endParaRPr lang="en-US" dirty="0"/>
          </a:p>
        </p:txBody>
      </p:sp>
    </p:spTree>
    <p:extLst>
      <p:ext uri="{BB962C8B-B14F-4D97-AF65-F5344CB8AC3E}">
        <p14:creationId xmlns:p14="http://schemas.microsoft.com/office/powerpoint/2010/main" val="265818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Steps</a:t>
            </a:r>
            <a:endParaRPr lang="en-US" dirty="0"/>
          </a:p>
        </p:txBody>
      </p:sp>
      <p:sp>
        <p:nvSpPr>
          <p:cNvPr id="3" name="Content Placeholder 2"/>
          <p:cNvSpPr>
            <a:spLocks noGrp="1"/>
          </p:cNvSpPr>
          <p:nvPr>
            <p:ph idx="1"/>
          </p:nvPr>
        </p:nvSpPr>
        <p:spPr/>
        <p:txBody>
          <a:bodyPr/>
          <a:lstStyle/>
          <a:p>
            <a:r>
              <a:rPr lang="en-US" dirty="0" smtClean="0"/>
              <a:t>Trying to use Moment Invariants for interest points and regions detection</a:t>
            </a:r>
          </a:p>
          <a:p>
            <a:r>
              <a:rPr lang="en-US" dirty="0" smtClean="0"/>
              <a:t>Using </a:t>
            </a:r>
            <a:r>
              <a:rPr lang="en-US" b="1" dirty="0" smtClean="0"/>
              <a:t>space partitioning algorithms </a:t>
            </a:r>
            <a:r>
              <a:rPr lang="en-US" dirty="0" smtClean="0"/>
              <a:t>(ex: like ANN) to efficiently find the nearest features of a database of features.</a:t>
            </a:r>
          </a:p>
          <a:p>
            <a:r>
              <a:rPr lang="en-US" b="1" dirty="0" smtClean="0"/>
              <a:t>Compare</a:t>
            </a:r>
            <a:r>
              <a:rPr lang="en-US" dirty="0" smtClean="0"/>
              <a:t> the performance of moment invariants as a </a:t>
            </a:r>
            <a:r>
              <a:rPr lang="en-US" b="1" dirty="0" smtClean="0"/>
              <a:t>local descriptor </a:t>
            </a:r>
            <a:r>
              <a:rPr lang="en-US" dirty="0" smtClean="0"/>
              <a:t>with other local descriptors</a:t>
            </a:r>
          </a:p>
          <a:p>
            <a:endParaRPr lang="en-US" dirty="0"/>
          </a:p>
        </p:txBody>
      </p:sp>
    </p:spTree>
    <p:extLst>
      <p:ext uri="{BB962C8B-B14F-4D97-AF65-F5344CB8AC3E}">
        <p14:creationId xmlns:p14="http://schemas.microsoft.com/office/powerpoint/2010/main" val="2781398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References</a:t>
            </a:r>
            <a:endParaRPr lang="en-US" dirty="0"/>
          </a:p>
        </p:txBody>
      </p:sp>
      <p:sp>
        <p:nvSpPr>
          <p:cNvPr id="3" name="Content Placeholder 2"/>
          <p:cNvSpPr>
            <a:spLocks noGrp="1"/>
          </p:cNvSpPr>
          <p:nvPr>
            <p:ph idx="1"/>
          </p:nvPr>
        </p:nvSpPr>
        <p:spPr>
          <a:xfrm>
            <a:off x="628650" y="1825624"/>
            <a:ext cx="7886700" cy="5032375"/>
          </a:xfrm>
        </p:spPr>
        <p:txBody>
          <a:bodyPr>
            <a:normAutofit fontScale="70000" lnSpcReduction="20000"/>
          </a:bodyPr>
          <a:lstStyle/>
          <a:p>
            <a:r>
              <a:rPr lang="en-US" b="1" dirty="0" smtClean="0"/>
              <a:t>Data Set</a:t>
            </a:r>
            <a:r>
              <a:rPr lang="en-US" dirty="0" smtClean="0"/>
              <a:t>:</a:t>
            </a:r>
          </a:p>
          <a:p>
            <a:pPr lvl="1"/>
            <a:r>
              <a:rPr lang="en-US" dirty="0"/>
              <a:t>Sumner, Robert W., and Jovan </a:t>
            </a:r>
            <a:r>
              <a:rPr lang="en-US" dirty="0" err="1" smtClean="0"/>
              <a:t>Popović</a:t>
            </a:r>
            <a:r>
              <a:rPr lang="en-US" dirty="0" smtClean="0"/>
              <a:t>. </a:t>
            </a:r>
            <a:r>
              <a:rPr lang="en-US" b="1" dirty="0" smtClean="0"/>
              <a:t>Mesh </a:t>
            </a:r>
            <a:r>
              <a:rPr lang="en-US" b="1" dirty="0"/>
              <a:t>Data from </a:t>
            </a:r>
            <a:r>
              <a:rPr lang="en-US" b="1" dirty="0" smtClean="0"/>
              <a:t>Deformation </a:t>
            </a:r>
            <a:r>
              <a:rPr lang="en-US" b="1" dirty="0"/>
              <a:t>Transfer for Triangle </a:t>
            </a:r>
            <a:r>
              <a:rPr lang="en-US" b="1" dirty="0" smtClean="0"/>
              <a:t>Meshes. </a:t>
            </a:r>
            <a:r>
              <a:rPr lang="en-US" dirty="0"/>
              <a:t>(2004)</a:t>
            </a:r>
            <a:endParaRPr lang="en-US" dirty="0" smtClean="0">
              <a:hlinkClick r:id="rId2"/>
            </a:endParaRPr>
          </a:p>
          <a:p>
            <a:pPr lvl="1"/>
            <a:r>
              <a:rPr lang="en-US" dirty="0" smtClean="0">
                <a:hlinkClick r:id="rId2"/>
              </a:rPr>
              <a:t>http</a:t>
            </a:r>
            <a:r>
              <a:rPr lang="en-US" dirty="0">
                <a:hlinkClick r:id="rId2"/>
              </a:rPr>
              <a:t>://people.csail.mit.edu/sumner/research/deftransfer/data.html</a:t>
            </a:r>
            <a:endParaRPr lang="en-US" dirty="0" smtClean="0"/>
          </a:p>
          <a:p>
            <a:r>
              <a:rPr lang="en-US" dirty="0" err="1" smtClean="0"/>
              <a:t>Taubin</a:t>
            </a:r>
            <a:r>
              <a:rPr lang="en-US" dirty="0"/>
              <a:t>, Gabriel, and David B. Cooper. </a:t>
            </a:r>
            <a:r>
              <a:rPr lang="en-US" b="1" i="1" dirty="0"/>
              <a:t>Object recognition based on moment (or algebraic) invariants</a:t>
            </a:r>
            <a:r>
              <a:rPr lang="en-US" dirty="0"/>
              <a:t>. IBM TJ Watson Research Center, 1991</a:t>
            </a:r>
            <a:r>
              <a:rPr lang="en-US" dirty="0" smtClean="0"/>
              <a:t>.</a:t>
            </a:r>
          </a:p>
          <a:p>
            <a:r>
              <a:rPr lang="en-US" dirty="0"/>
              <a:t>Zhang, Cha, and </a:t>
            </a:r>
            <a:r>
              <a:rPr lang="en-US" dirty="0" err="1"/>
              <a:t>Tsuhan</a:t>
            </a:r>
            <a:r>
              <a:rPr lang="en-US" dirty="0"/>
              <a:t> Chen. </a:t>
            </a:r>
            <a:r>
              <a:rPr lang="en-US" dirty="0" smtClean="0"/>
              <a:t>"</a:t>
            </a:r>
            <a:r>
              <a:rPr lang="en-US" b="1" dirty="0" smtClean="0"/>
              <a:t>Efficient feature extraction for 2D/3D objects in mesh representation</a:t>
            </a:r>
            <a:r>
              <a:rPr lang="en-US" dirty="0" smtClean="0"/>
              <a:t>."</a:t>
            </a:r>
            <a:r>
              <a:rPr lang="en-US" dirty="0"/>
              <a:t> </a:t>
            </a:r>
            <a:r>
              <a:rPr lang="en-US" i="1" dirty="0"/>
              <a:t>Image </a:t>
            </a:r>
            <a:r>
              <a:rPr lang="en-US" i="1" dirty="0" smtClean="0"/>
              <a:t>Processing</a:t>
            </a:r>
            <a:r>
              <a:rPr lang="en-US" i="1" dirty="0"/>
              <a:t>, 2001. Proceedings. 2001 International Conference on</a:t>
            </a:r>
            <a:r>
              <a:rPr lang="en-US" dirty="0"/>
              <a:t>. Vol. 3. IEEE, 2001.</a:t>
            </a:r>
            <a:endParaRPr lang="en-US" dirty="0" smtClean="0"/>
          </a:p>
          <a:p>
            <a:r>
              <a:rPr lang="en-US" dirty="0" err="1"/>
              <a:t>Sipiran</a:t>
            </a:r>
            <a:r>
              <a:rPr lang="en-US" dirty="0"/>
              <a:t>, Ivan, and Benjamin Bustos. "</a:t>
            </a:r>
            <a:r>
              <a:rPr lang="en-US" b="1" dirty="0"/>
              <a:t>Harris 3D: a robust extension of the Harris operator for interest point detection on 3D meshes</a:t>
            </a:r>
            <a:r>
              <a:rPr lang="en-US" dirty="0"/>
              <a:t>." </a:t>
            </a:r>
            <a:r>
              <a:rPr lang="en-US" i="1" dirty="0"/>
              <a:t>The Visual Computer</a:t>
            </a:r>
            <a:r>
              <a:rPr lang="en-US" dirty="0"/>
              <a:t> 27.11 (2011): 963-976</a:t>
            </a:r>
            <a:r>
              <a:rPr lang="en-US" dirty="0" smtClean="0"/>
              <a:t>.</a:t>
            </a:r>
          </a:p>
          <a:p>
            <a:r>
              <a:rPr lang="sv-SE" dirty="0"/>
              <a:t>Botsch, Mario, et al. </a:t>
            </a:r>
            <a:r>
              <a:rPr lang="sv-SE" b="1" i="1" dirty="0"/>
              <a:t>Polygon mesh processing</a:t>
            </a:r>
            <a:r>
              <a:rPr lang="sv-SE" dirty="0"/>
              <a:t>. </a:t>
            </a:r>
            <a:r>
              <a:rPr lang="sv-SE" dirty="0" smtClean="0"/>
              <a:t>P.100: </a:t>
            </a:r>
            <a:r>
              <a:rPr lang="sv-SE" b="1" dirty="0" smtClean="0"/>
              <a:t>Incremental Remeshing </a:t>
            </a:r>
            <a:r>
              <a:rPr lang="sv-SE" dirty="0" smtClean="0"/>
              <a:t>. 2010.</a:t>
            </a:r>
          </a:p>
          <a:p>
            <a:r>
              <a:rPr lang="en-US" dirty="0"/>
              <a:t>Liu, Zhen-</a:t>
            </a:r>
            <a:r>
              <a:rPr lang="en-US" dirty="0" err="1"/>
              <a:t>Bao</a:t>
            </a:r>
            <a:r>
              <a:rPr lang="en-US" dirty="0"/>
              <a:t>, et al. "</a:t>
            </a:r>
            <a:r>
              <a:rPr lang="en-US" b="1" dirty="0"/>
              <a:t>A Survey on Partial Retrieval of 3D Shapes</a:t>
            </a:r>
            <a:r>
              <a:rPr lang="en-US" dirty="0"/>
              <a:t>." </a:t>
            </a:r>
            <a:r>
              <a:rPr lang="en-US" i="1" dirty="0"/>
              <a:t>Journal of Computer Science and Technology</a:t>
            </a:r>
            <a:r>
              <a:rPr lang="en-US" dirty="0"/>
              <a:t> 28.5 (2013): 836-851</a:t>
            </a:r>
            <a:r>
              <a:rPr lang="en-US" dirty="0" smtClean="0"/>
              <a:t>.</a:t>
            </a:r>
          </a:p>
          <a:p>
            <a:r>
              <a:rPr lang="en-US" dirty="0"/>
              <a:t>Lindsay I </a:t>
            </a:r>
            <a:r>
              <a:rPr lang="en-US" dirty="0" smtClean="0"/>
              <a:t>Smith. “</a:t>
            </a:r>
            <a:r>
              <a:rPr lang="en-US" b="1" dirty="0" smtClean="0"/>
              <a:t>A </a:t>
            </a:r>
            <a:r>
              <a:rPr lang="en-US" b="1" dirty="0"/>
              <a:t>tutorial on Principal Components </a:t>
            </a:r>
            <a:r>
              <a:rPr lang="en-US" b="1" dirty="0" smtClean="0"/>
              <a:t>Analysis</a:t>
            </a:r>
            <a:r>
              <a:rPr lang="en-US" dirty="0" smtClean="0"/>
              <a:t>”. 2002</a:t>
            </a:r>
          </a:p>
        </p:txBody>
      </p:sp>
    </p:spTree>
    <p:extLst>
      <p:ext uri="{BB962C8B-B14F-4D97-AF65-F5344CB8AC3E}">
        <p14:creationId xmlns:p14="http://schemas.microsoft.com/office/powerpoint/2010/main" val="439932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a:t>Alliez</a:t>
            </a:r>
            <a:r>
              <a:rPr lang="en-US" dirty="0"/>
              <a:t>, Pierre, et al. "Isotropic surface </a:t>
            </a:r>
            <a:r>
              <a:rPr lang="en-US" dirty="0" err="1"/>
              <a:t>remeshing</a:t>
            </a:r>
            <a:r>
              <a:rPr lang="en-US" dirty="0"/>
              <a:t>." </a:t>
            </a:r>
            <a:r>
              <a:rPr lang="en-US" i="1" dirty="0"/>
              <a:t>Shape Modeling International, 2003</a:t>
            </a:r>
            <a:r>
              <a:rPr lang="en-US" dirty="0"/>
              <a:t>. IEEE, 2003.</a:t>
            </a:r>
            <a:endParaRPr lang="en-US" dirty="0" smtClean="0"/>
          </a:p>
          <a:p>
            <a:r>
              <a:rPr lang="en-US" dirty="0" err="1" smtClean="0"/>
              <a:t>Prokop</a:t>
            </a:r>
            <a:r>
              <a:rPr lang="en-US" dirty="0"/>
              <a:t>, Richard J., and Anthony P. Reeves. "A survey of moment-based techniques for </a:t>
            </a:r>
            <a:r>
              <a:rPr lang="en-US" dirty="0" err="1"/>
              <a:t>unoccluded</a:t>
            </a:r>
            <a:r>
              <a:rPr lang="en-US" dirty="0"/>
              <a:t> object representation and recognition." </a:t>
            </a:r>
            <a:r>
              <a:rPr lang="en-US" i="1" dirty="0"/>
              <a:t>CVGIP: Graphical Models and Image Processing</a:t>
            </a:r>
            <a:r>
              <a:rPr lang="en-US" dirty="0"/>
              <a:t> 54.5 (1992): 438-460.</a:t>
            </a:r>
            <a:endParaRPr lang="en-US" dirty="0" smtClean="0"/>
          </a:p>
          <a:p>
            <a:r>
              <a:rPr lang="en-US" dirty="0" err="1" smtClean="0"/>
              <a:t>Tangelder</a:t>
            </a:r>
            <a:r>
              <a:rPr lang="en-US" dirty="0"/>
              <a:t>, Johan WH, and </a:t>
            </a:r>
            <a:r>
              <a:rPr lang="en-US" dirty="0" err="1"/>
              <a:t>Remco</a:t>
            </a:r>
            <a:r>
              <a:rPr lang="en-US" dirty="0"/>
              <a:t> C. </a:t>
            </a:r>
            <a:r>
              <a:rPr lang="en-US" dirty="0" err="1"/>
              <a:t>Veltkamp</a:t>
            </a:r>
            <a:r>
              <a:rPr lang="en-US" dirty="0"/>
              <a:t>. "A survey of content based 3D shape retrieval methods." </a:t>
            </a:r>
            <a:r>
              <a:rPr lang="en-US" i="1" dirty="0"/>
              <a:t>Multimedia tools and applications</a:t>
            </a:r>
            <a:r>
              <a:rPr lang="en-US" dirty="0"/>
              <a:t> 39.3 (2008): 441-471</a:t>
            </a:r>
            <a:r>
              <a:rPr lang="en-US" dirty="0" smtClean="0"/>
              <a:t>.</a:t>
            </a:r>
          </a:p>
          <a:p>
            <a:r>
              <a:rPr lang="en-US" dirty="0" err="1"/>
              <a:t>Kazhdan</a:t>
            </a:r>
            <a:r>
              <a:rPr lang="en-US" dirty="0"/>
              <a:t>, Michael M. </a:t>
            </a:r>
            <a:r>
              <a:rPr lang="en-US" i="1" dirty="0"/>
              <a:t>Shape representations and algorithms for 3D model retrieval</a:t>
            </a:r>
            <a:r>
              <a:rPr lang="en-US" dirty="0"/>
              <a:t>. Diss. Princeton University, 2004</a:t>
            </a:r>
            <a:r>
              <a:rPr lang="en-US" dirty="0" smtClean="0"/>
              <a:t>.</a:t>
            </a:r>
          </a:p>
          <a:p>
            <a:r>
              <a:rPr lang="en-US" dirty="0" err="1"/>
              <a:t>Sipiran</a:t>
            </a:r>
            <a:r>
              <a:rPr lang="en-US" dirty="0"/>
              <a:t>, Ivan, and Benjamin Bustos. "Key-components: detection of salient regions on 3D meshes." </a:t>
            </a:r>
            <a:r>
              <a:rPr lang="en-US" i="1" dirty="0"/>
              <a:t>The Visual Computer</a:t>
            </a:r>
            <a:r>
              <a:rPr lang="en-US" dirty="0"/>
              <a:t> 29.12 (2013): 1319-1332</a:t>
            </a:r>
            <a:r>
              <a:rPr lang="en-US" dirty="0" smtClean="0"/>
              <a:t>.</a:t>
            </a:r>
          </a:p>
          <a:p>
            <a:r>
              <a:rPr lang="en-US" dirty="0"/>
              <a:t>Sun, </a:t>
            </a:r>
            <a:r>
              <a:rPr lang="en-US" dirty="0" err="1"/>
              <a:t>Jian</a:t>
            </a:r>
            <a:r>
              <a:rPr lang="en-US" dirty="0"/>
              <a:t>, </a:t>
            </a:r>
            <a:r>
              <a:rPr lang="en-US" dirty="0" err="1"/>
              <a:t>Maks</a:t>
            </a:r>
            <a:r>
              <a:rPr lang="en-US" dirty="0"/>
              <a:t> </a:t>
            </a:r>
            <a:r>
              <a:rPr lang="en-US" dirty="0" err="1"/>
              <a:t>Ovsjanikov</a:t>
            </a:r>
            <a:r>
              <a:rPr lang="en-US" dirty="0"/>
              <a:t>, and Leonidas </a:t>
            </a:r>
            <a:r>
              <a:rPr lang="en-US" dirty="0" err="1"/>
              <a:t>Guibas</a:t>
            </a:r>
            <a:r>
              <a:rPr lang="en-US" dirty="0"/>
              <a:t>. "A Concise and Provably Informative Multi‐Scale Signature Based on Heat Diffusion." </a:t>
            </a:r>
            <a:r>
              <a:rPr lang="en-US" i="1" dirty="0"/>
              <a:t>Computer Graphics Forum</a:t>
            </a:r>
            <a:r>
              <a:rPr lang="en-US" dirty="0"/>
              <a:t>. Vol. 28. No. 5. Blackwell Publishing Ltd, 2009</a:t>
            </a:r>
            <a:r>
              <a:rPr lang="en-US" dirty="0" smtClean="0"/>
              <a:t>.</a:t>
            </a:r>
          </a:p>
          <a:p>
            <a:r>
              <a:rPr lang="en-US" dirty="0">
                <a:hlinkClick r:id="rId2"/>
              </a:rPr>
              <a:t>http://www.astro.utu.fi/edu/kurssit/f90/f90/english/pdf/numfit2.pdf</a:t>
            </a:r>
            <a:endParaRPr lang="en-US" dirty="0"/>
          </a:p>
        </p:txBody>
      </p:sp>
    </p:spTree>
    <p:extLst>
      <p:ext uri="{BB962C8B-B14F-4D97-AF65-F5344CB8AC3E}">
        <p14:creationId xmlns:p14="http://schemas.microsoft.com/office/powerpoint/2010/main" val="2519195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Invariants</a:t>
            </a:r>
            <a:endParaRPr lang="en-US" dirty="0"/>
          </a:p>
        </p:txBody>
      </p:sp>
      <p:sp>
        <p:nvSpPr>
          <p:cNvPr id="5" name="Rectangle 4"/>
          <p:cNvSpPr/>
          <p:nvPr/>
        </p:nvSpPr>
        <p:spPr>
          <a:xfrm>
            <a:off x="628650" y="1590589"/>
            <a:ext cx="7353300" cy="2031325"/>
          </a:xfrm>
          <a:prstGeom prst="rect">
            <a:avLst/>
          </a:prstGeom>
        </p:spPr>
        <p:txBody>
          <a:bodyPr wrap="square">
            <a:spAutoFit/>
          </a:bodyPr>
          <a:lstStyle/>
          <a:p>
            <a:pPr marL="285750" indent="-285750">
              <a:buFont typeface="Arial" panose="020B0604020202020204" pitchFamily="34" charset="0"/>
              <a:buChar char="•"/>
            </a:pPr>
            <a:r>
              <a:rPr lang="en-US" dirty="0"/>
              <a:t>Moment </a:t>
            </a:r>
            <a:r>
              <a:rPr lang="en-US" b="1" dirty="0"/>
              <a:t>invariants</a:t>
            </a:r>
            <a:r>
              <a:rPr lang="en-US" dirty="0"/>
              <a:t> are </a:t>
            </a:r>
            <a:r>
              <a:rPr lang="en-US" b="1" dirty="0"/>
              <a:t>functions</a:t>
            </a:r>
            <a:r>
              <a:rPr lang="en-US" dirty="0"/>
              <a:t> of the </a:t>
            </a:r>
            <a:r>
              <a:rPr lang="en-US" b="1" dirty="0"/>
              <a:t>moments</a:t>
            </a:r>
            <a:r>
              <a:rPr lang="en-US" dirty="0"/>
              <a:t> of a shape, which are </a:t>
            </a:r>
            <a:r>
              <a:rPr lang="en-US" b="1" dirty="0"/>
              <a:t>independent</a:t>
            </a:r>
            <a:r>
              <a:rPr lang="en-US" dirty="0"/>
              <a:t> of the coordinate </a:t>
            </a:r>
            <a:r>
              <a:rPr lang="en-US" dirty="0" smtClean="0"/>
              <a:t>system</a:t>
            </a:r>
          </a:p>
          <a:p>
            <a:pPr marL="285750" indent="-285750">
              <a:buFont typeface="Arial" panose="020B0604020202020204" pitchFamily="34" charset="0"/>
              <a:buChar char="•"/>
            </a:pPr>
            <a:r>
              <a:rPr lang="en-US" dirty="0" smtClean="0"/>
              <a:t>So they are invariant </a:t>
            </a:r>
            <a:r>
              <a:rPr lang="en-US" dirty="0"/>
              <a:t>to </a:t>
            </a:r>
            <a:r>
              <a:rPr lang="en-US" b="1" dirty="0"/>
              <a:t>Euclidean</a:t>
            </a:r>
            <a:r>
              <a:rPr lang="en-US" dirty="0"/>
              <a:t> or </a:t>
            </a:r>
            <a:r>
              <a:rPr lang="en-US" b="1" dirty="0"/>
              <a:t>affine transformations </a:t>
            </a:r>
            <a:r>
              <a:rPr lang="en-US" dirty="0"/>
              <a:t>of the data </a:t>
            </a:r>
            <a:r>
              <a:rPr lang="en-US" dirty="0" smtClean="0"/>
              <a:t>set.</a:t>
            </a:r>
          </a:p>
          <a:p>
            <a:pPr marL="285750" indent="-285750">
              <a:buFont typeface="Arial" panose="020B0604020202020204" pitchFamily="34" charset="0"/>
              <a:buChar char="•"/>
            </a:pPr>
            <a:r>
              <a:rPr lang="en-US" b="1" dirty="0" smtClean="0"/>
              <a:t>For Example</a:t>
            </a:r>
            <a:r>
              <a:rPr lang="en-US" dirty="0" smtClean="0"/>
              <a:t>: these are one type of invariants of moments of </a:t>
            </a:r>
            <a:r>
              <a:rPr lang="en-US" b="1" dirty="0" smtClean="0"/>
              <a:t>degree 4 </a:t>
            </a:r>
            <a:r>
              <a:rPr lang="en-US" dirty="0" smtClean="0"/>
              <a:t>of the </a:t>
            </a:r>
            <a:r>
              <a:rPr lang="en-US" b="1" dirty="0" smtClean="0"/>
              <a:t>bunny mesh</a:t>
            </a:r>
            <a:r>
              <a:rPr lang="en-US" dirty="0" smtClean="0"/>
              <a:t>, </a:t>
            </a:r>
          </a:p>
          <a:p>
            <a:pPr marL="285750" indent="-285750">
              <a:buFont typeface="Arial" panose="020B0604020202020204" pitchFamily="34" charset="0"/>
              <a:buChar char="•"/>
            </a:pPr>
            <a:r>
              <a:rPr lang="en-US" dirty="0" smtClean="0"/>
              <a:t>and they are almost the same for different rotation/scales.</a:t>
            </a:r>
            <a:endParaRPr lang="en-US" dirty="0"/>
          </a:p>
        </p:txBody>
      </p:sp>
      <p:grpSp>
        <p:nvGrpSpPr>
          <p:cNvPr id="31" name="Group 30"/>
          <p:cNvGrpSpPr/>
          <p:nvPr/>
        </p:nvGrpSpPr>
        <p:grpSpPr>
          <a:xfrm>
            <a:off x="497528" y="3576176"/>
            <a:ext cx="1462394" cy="3012577"/>
            <a:chOff x="497528" y="3576176"/>
            <a:chExt cx="1462394" cy="3012577"/>
          </a:xfrm>
        </p:grpSpPr>
        <p:sp>
          <p:nvSpPr>
            <p:cNvPr id="7" name="Rectangle 6"/>
            <p:cNvSpPr/>
            <p:nvPr/>
          </p:nvSpPr>
          <p:spPr>
            <a:xfrm>
              <a:off x="762001" y="5480757"/>
              <a:ext cx="1076324" cy="1107996"/>
            </a:xfrm>
            <a:prstGeom prst="rect">
              <a:avLst/>
            </a:prstGeom>
          </p:spPr>
          <p:txBody>
            <a:bodyPr wrap="square">
              <a:spAutoFit/>
            </a:bodyPr>
            <a:lstStyle/>
            <a:p>
              <a:r>
                <a:rPr lang="en-US" sz="1100" dirty="0">
                  <a:latin typeface="Consolas" panose="020B0609020204030204" pitchFamily="49" charset="0"/>
                </a:rPr>
                <a:t>0.16713084  0.27336454  0.5595046  0.019233907  0.026759103  </a:t>
              </a:r>
              <a:r>
                <a:rPr lang="en-US" sz="1100" dirty="0" smtClean="0">
                  <a:latin typeface="Consolas" panose="020B0609020204030204" pitchFamily="49" charset="0"/>
                </a:rPr>
                <a:t>0.058509145</a:t>
              </a:r>
              <a:endParaRPr lang="en-US" sz="1100" dirty="0"/>
            </a:p>
          </p:txBody>
        </p:sp>
        <p:pic>
          <p:nvPicPr>
            <p:cNvPr id="8" name="Picture 7"/>
            <p:cNvPicPr>
              <a:picLocks noChangeAspect="1"/>
            </p:cNvPicPr>
            <p:nvPr/>
          </p:nvPicPr>
          <p:blipFill>
            <a:blip r:embed="rId2"/>
            <a:stretch>
              <a:fillRect/>
            </a:stretch>
          </p:blipFill>
          <p:spPr>
            <a:xfrm>
              <a:off x="497528" y="3576176"/>
              <a:ext cx="1462394" cy="1703483"/>
            </a:xfrm>
            <a:prstGeom prst="rect">
              <a:avLst/>
            </a:prstGeom>
          </p:spPr>
        </p:pic>
      </p:grpSp>
      <p:grpSp>
        <p:nvGrpSpPr>
          <p:cNvPr id="34" name="Group 33"/>
          <p:cNvGrpSpPr/>
          <p:nvPr/>
        </p:nvGrpSpPr>
        <p:grpSpPr>
          <a:xfrm>
            <a:off x="1858695" y="3587652"/>
            <a:ext cx="1834777" cy="3260823"/>
            <a:chOff x="1858695" y="3587652"/>
            <a:chExt cx="1834777" cy="3260823"/>
          </a:xfrm>
        </p:grpSpPr>
        <p:grpSp>
          <p:nvGrpSpPr>
            <p:cNvPr id="33" name="Group 32"/>
            <p:cNvGrpSpPr/>
            <p:nvPr/>
          </p:nvGrpSpPr>
          <p:grpSpPr>
            <a:xfrm>
              <a:off x="2523893" y="3587652"/>
              <a:ext cx="1169579" cy="3001101"/>
              <a:chOff x="2523893" y="3587652"/>
              <a:chExt cx="1169579" cy="3001101"/>
            </a:xfrm>
          </p:grpSpPr>
          <p:pic>
            <p:nvPicPr>
              <p:cNvPr id="9" name="Picture 8"/>
              <p:cNvPicPr>
                <a:picLocks noChangeAspect="1"/>
              </p:cNvPicPr>
              <p:nvPr/>
            </p:nvPicPr>
            <p:blipFill>
              <a:blip r:embed="rId3"/>
              <a:stretch>
                <a:fillRect/>
              </a:stretch>
            </p:blipFill>
            <p:spPr>
              <a:xfrm>
                <a:off x="2523893" y="3587652"/>
                <a:ext cx="1067032" cy="1692007"/>
              </a:xfrm>
              <a:prstGeom prst="rect">
                <a:avLst/>
              </a:prstGeom>
            </p:spPr>
          </p:pic>
          <p:sp>
            <p:nvSpPr>
              <p:cNvPr id="10" name="Rectangle 9"/>
              <p:cNvSpPr/>
              <p:nvPr/>
            </p:nvSpPr>
            <p:spPr>
              <a:xfrm>
                <a:off x="2571750" y="5480757"/>
                <a:ext cx="1121722" cy="1107996"/>
              </a:xfrm>
              <a:prstGeom prst="rect">
                <a:avLst/>
              </a:prstGeom>
            </p:spPr>
            <p:txBody>
              <a:bodyPr wrap="square">
                <a:spAutoFit/>
              </a:bodyPr>
              <a:lstStyle/>
              <a:p>
                <a:r>
                  <a:rPr lang="en-US" sz="1100" dirty="0">
                    <a:latin typeface="Consolas" panose="020B0609020204030204" pitchFamily="49" charset="0"/>
                  </a:rPr>
                  <a:t>0.16713084  0.27336454  0.5595046  0.019233907  0.026759105  0.05850915</a:t>
                </a:r>
                <a:endParaRPr lang="en-US" sz="1100" dirty="0"/>
              </a:p>
            </p:txBody>
          </p:sp>
        </p:grpSp>
        <p:grpSp>
          <p:nvGrpSpPr>
            <p:cNvPr id="32" name="Group 31"/>
            <p:cNvGrpSpPr/>
            <p:nvPr/>
          </p:nvGrpSpPr>
          <p:grpSpPr>
            <a:xfrm>
              <a:off x="1858695" y="6417733"/>
              <a:ext cx="979755" cy="430742"/>
              <a:chOff x="1858695" y="6417733"/>
              <a:chExt cx="979755" cy="430742"/>
            </a:xfrm>
          </p:grpSpPr>
          <p:sp>
            <p:nvSpPr>
              <p:cNvPr id="11" name="Rectangle 10"/>
              <p:cNvSpPr/>
              <p:nvPr/>
            </p:nvSpPr>
            <p:spPr>
              <a:xfrm>
                <a:off x="1858695" y="6540698"/>
                <a:ext cx="979755" cy="307777"/>
              </a:xfrm>
              <a:prstGeom prst="rect">
                <a:avLst/>
              </a:prstGeom>
            </p:spPr>
            <p:txBody>
              <a:bodyPr wrap="none">
                <a:spAutoFit/>
              </a:bodyPr>
              <a:lstStyle/>
              <a:p>
                <a:r>
                  <a:rPr lang="en-US" sz="1400" dirty="0" smtClean="0">
                    <a:solidFill>
                      <a:srgbClr val="FF0000"/>
                    </a:solidFill>
                    <a:latin typeface="Consolas" panose="020B0609020204030204" pitchFamily="49" charset="0"/>
                  </a:rPr>
                  <a:t>4.165E-7</a:t>
                </a:r>
                <a:endParaRPr lang="en-US" sz="1400" dirty="0"/>
              </a:p>
            </p:txBody>
          </p:sp>
          <p:cxnSp>
            <p:nvCxnSpPr>
              <p:cNvPr id="15" name="Straight Arrow Connector 14"/>
              <p:cNvCxnSpPr/>
              <p:nvPr/>
            </p:nvCxnSpPr>
            <p:spPr>
              <a:xfrm>
                <a:off x="1959922" y="6417733"/>
                <a:ext cx="48800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35" name="Group 34"/>
          <p:cNvGrpSpPr/>
          <p:nvPr/>
        </p:nvGrpSpPr>
        <p:grpSpPr>
          <a:xfrm>
            <a:off x="3554145" y="3621914"/>
            <a:ext cx="1933257" cy="3236086"/>
            <a:chOff x="3554145" y="3621914"/>
            <a:chExt cx="1933257" cy="3236086"/>
          </a:xfrm>
        </p:grpSpPr>
        <p:sp>
          <p:nvSpPr>
            <p:cNvPr id="16" name="Rectangle 15"/>
            <p:cNvSpPr/>
            <p:nvPr/>
          </p:nvSpPr>
          <p:spPr>
            <a:xfrm>
              <a:off x="4325352" y="5480757"/>
              <a:ext cx="1162050" cy="1107996"/>
            </a:xfrm>
            <a:prstGeom prst="rect">
              <a:avLst/>
            </a:prstGeom>
          </p:spPr>
          <p:txBody>
            <a:bodyPr wrap="square">
              <a:spAutoFit/>
            </a:bodyPr>
            <a:lstStyle/>
            <a:p>
              <a:r>
                <a:rPr lang="en-US" sz="1100" dirty="0">
                  <a:latin typeface="Consolas" panose="020B0609020204030204" pitchFamily="49" charset="0"/>
                </a:rPr>
                <a:t>0.16713084  0.27336454  0.5595046  0.019233907  0.026759105  0.058509145</a:t>
              </a:r>
            </a:p>
          </p:txBody>
        </p:sp>
        <p:pic>
          <p:nvPicPr>
            <p:cNvPr id="17" name="Picture 16"/>
            <p:cNvPicPr>
              <a:picLocks noChangeAspect="1"/>
            </p:cNvPicPr>
            <p:nvPr/>
          </p:nvPicPr>
          <p:blipFill>
            <a:blip r:embed="rId4"/>
            <a:stretch>
              <a:fillRect/>
            </a:stretch>
          </p:blipFill>
          <p:spPr>
            <a:xfrm>
              <a:off x="4250146" y="3621914"/>
              <a:ext cx="1209915" cy="1564200"/>
            </a:xfrm>
            <a:prstGeom prst="rect">
              <a:avLst/>
            </a:prstGeom>
          </p:spPr>
        </p:pic>
        <p:cxnSp>
          <p:nvCxnSpPr>
            <p:cNvPr id="18" name="Straight Arrow Connector 17"/>
            <p:cNvCxnSpPr/>
            <p:nvPr/>
          </p:nvCxnSpPr>
          <p:spPr>
            <a:xfrm>
              <a:off x="3693472" y="6408208"/>
              <a:ext cx="46895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554145" y="6550223"/>
              <a:ext cx="979755" cy="307777"/>
            </a:xfrm>
            <a:prstGeom prst="rect">
              <a:avLst/>
            </a:prstGeom>
          </p:spPr>
          <p:txBody>
            <a:bodyPr wrap="none">
              <a:spAutoFit/>
            </a:bodyPr>
            <a:lstStyle/>
            <a:p>
              <a:r>
                <a:rPr lang="en-US" sz="1400" dirty="0">
                  <a:solidFill>
                    <a:srgbClr val="FF0000"/>
                  </a:solidFill>
                  <a:latin typeface="Consolas" panose="020B0609020204030204" pitchFamily="49" charset="0"/>
                </a:rPr>
                <a:t>1.862E-7</a:t>
              </a:r>
            </a:p>
          </p:txBody>
        </p:sp>
      </p:grpSp>
      <p:grpSp>
        <p:nvGrpSpPr>
          <p:cNvPr id="36" name="Group 35"/>
          <p:cNvGrpSpPr/>
          <p:nvPr/>
        </p:nvGrpSpPr>
        <p:grpSpPr>
          <a:xfrm>
            <a:off x="5348947" y="3920741"/>
            <a:ext cx="1856185" cy="2927733"/>
            <a:chOff x="5348947" y="3920741"/>
            <a:chExt cx="1856185" cy="2927733"/>
          </a:xfrm>
        </p:grpSpPr>
        <p:pic>
          <p:nvPicPr>
            <p:cNvPr id="20" name="Picture 19"/>
            <p:cNvPicPr>
              <a:picLocks noChangeAspect="1"/>
            </p:cNvPicPr>
            <p:nvPr/>
          </p:nvPicPr>
          <p:blipFill>
            <a:blip r:embed="rId5"/>
            <a:stretch>
              <a:fillRect/>
            </a:stretch>
          </p:blipFill>
          <p:spPr>
            <a:xfrm>
              <a:off x="6119282" y="3920741"/>
              <a:ext cx="716857" cy="750636"/>
            </a:xfrm>
            <a:prstGeom prst="rect">
              <a:avLst/>
            </a:prstGeom>
          </p:spPr>
        </p:pic>
        <p:sp>
          <p:nvSpPr>
            <p:cNvPr id="24" name="Rectangle 23"/>
            <p:cNvSpPr/>
            <p:nvPr/>
          </p:nvSpPr>
          <p:spPr>
            <a:xfrm>
              <a:off x="5348947" y="6540697"/>
              <a:ext cx="979755" cy="307777"/>
            </a:xfrm>
            <a:prstGeom prst="rect">
              <a:avLst/>
            </a:prstGeom>
          </p:spPr>
          <p:txBody>
            <a:bodyPr wrap="none">
              <a:spAutoFit/>
            </a:bodyPr>
            <a:lstStyle/>
            <a:p>
              <a:r>
                <a:rPr lang="en-US" sz="1400" dirty="0">
                  <a:solidFill>
                    <a:srgbClr val="FF0000"/>
                  </a:solidFill>
                  <a:latin typeface="Consolas" panose="020B0609020204030204" pitchFamily="49" charset="0"/>
                </a:rPr>
                <a:t>4.165E-7</a:t>
              </a:r>
            </a:p>
          </p:txBody>
        </p:sp>
        <p:sp>
          <p:nvSpPr>
            <p:cNvPr id="25" name="Rectangle 24"/>
            <p:cNvSpPr/>
            <p:nvPr/>
          </p:nvSpPr>
          <p:spPr>
            <a:xfrm>
              <a:off x="6119282" y="5480757"/>
              <a:ext cx="1085850" cy="1107996"/>
            </a:xfrm>
            <a:prstGeom prst="rect">
              <a:avLst/>
            </a:prstGeom>
          </p:spPr>
          <p:txBody>
            <a:bodyPr wrap="square">
              <a:spAutoFit/>
            </a:bodyPr>
            <a:lstStyle/>
            <a:p>
              <a:r>
                <a:rPr lang="en-US" sz="1100" dirty="0">
                  <a:latin typeface="Consolas" panose="020B0609020204030204" pitchFamily="49" charset="0"/>
                </a:rPr>
                <a:t>0.16713084  0.27336454  0.5595046  0.019233907  0.026759105  0.05850915</a:t>
              </a:r>
            </a:p>
          </p:txBody>
        </p:sp>
        <p:cxnSp>
          <p:nvCxnSpPr>
            <p:cNvPr id="26" name="Straight Arrow Connector 25"/>
            <p:cNvCxnSpPr/>
            <p:nvPr/>
          </p:nvCxnSpPr>
          <p:spPr>
            <a:xfrm>
              <a:off x="5487402" y="6417733"/>
              <a:ext cx="46895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025455" y="2905532"/>
            <a:ext cx="3318714" cy="3952468"/>
            <a:chOff x="7025455" y="2905532"/>
            <a:chExt cx="3318714" cy="3952468"/>
          </a:xfrm>
        </p:grpSpPr>
        <p:pic>
          <p:nvPicPr>
            <p:cNvPr id="27" name="Picture 26"/>
            <p:cNvPicPr>
              <a:picLocks noChangeAspect="1"/>
            </p:cNvPicPr>
            <p:nvPr/>
          </p:nvPicPr>
          <p:blipFill>
            <a:blip r:embed="rId6"/>
            <a:stretch>
              <a:fillRect/>
            </a:stretch>
          </p:blipFill>
          <p:spPr>
            <a:xfrm>
              <a:off x="7837012" y="2905532"/>
              <a:ext cx="2507157" cy="2575225"/>
            </a:xfrm>
            <a:prstGeom prst="rect">
              <a:avLst/>
            </a:prstGeom>
          </p:spPr>
        </p:pic>
        <p:sp>
          <p:nvSpPr>
            <p:cNvPr id="28" name="Rectangle 27"/>
            <p:cNvSpPr/>
            <p:nvPr/>
          </p:nvSpPr>
          <p:spPr>
            <a:xfrm>
              <a:off x="7825533" y="5480757"/>
              <a:ext cx="1134449" cy="1107996"/>
            </a:xfrm>
            <a:prstGeom prst="rect">
              <a:avLst/>
            </a:prstGeom>
          </p:spPr>
          <p:txBody>
            <a:bodyPr wrap="square">
              <a:spAutoFit/>
            </a:bodyPr>
            <a:lstStyle/>
            <a:p>
              <a:r>
                <a:rPr lang="en-US" sz="1100" dirty="0">
                  <a:latin typeface="Consolas" panose="020B0609020204030204" pitchFamily="49" charset="0"/>
                </a:rPr>
                <a:t>0.16713084  0.27336454  0.5595046  0.019233907  0.026759105  0.05850915</a:t>
              </a:r>
            </a:p>
          </p:txBody>
        </p:sp>
        <p:cxnSp>
          <p:nvCxnSpPr>
            <p:cNvPr id="29" name="Straight Arrow Connector 28"/>
            <p:cNvCxnSpPr/>
            <p:nvPr/>
          </p:nvCxnSpPr>
          <p:spPr>
            <a:xfrm>
              <a:off x="7205132" y="6408208"/>
              <a:ext cx="46895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025455" y="6550223"/>
              <a:ext cx="979755" cy="307777"/>
            </a:xfrm>
            <a:prstGeom prst="rect">
              <a:avLst/>
            </a:prstGeom>
          </p:spPr>
          <p:txBody>
            <a:bodyPr wrap="none">
              <a:spAutoFit/>
            </a:bodyPr>
            <a:lstStyle/>
            <a:p>
              <a:r>
                <a:rPr lang="en-US" sz="1400" dirty="0">
                  <a:solidFill>
                    <a:srgbClr val="FF0000"/>
                  </a:solidFill>
                  <a:latin typeface="Consolas" panose="020B0609020204030204" pitchFamily="49" charset="0"/>
                </a:rPr>
                <a:t>4.165E-7</a:t>
              </a:r>
            </a:p>
          </p:txBody>
        </p:sp>
      </p:grpSp>
    </p:spTree>
    <p:extLst>
      <p:ext uri="{BB962C8B-B14F-4D97-AF65-F5344CB8AC3E}">
        <p14:creationId xmlns:p14="http://schemas.microsoft.com/office/powerpoint/2010/main" val="171248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Tree>
    <p:extLst>
      <p:ext uri="{BB962C8B-B14F-4D97-AF65-F5344CB8AC3E}">
        <p14:creationId xmlns:p14="http://schemas.microsoft.com/office/powerpoint/2010/main" val="1296697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7517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Retrieval Applications</a:t>
            </a:r>
            <a:endParaRPr lang="en-US" dirty="0"/>
          </a:p>
        </p:txBody>
      </p:sp>
      <p:pic>
        <p:nvPicPr>
          <p:cNvPr id="6" name="Content Placeholder 5"/>
          <p:cNvPicPr>
            <a:picLocks noGrp="1" noChangeAspect="1"/>
          </p:cNvPicPr>
          <p:nvPr>
            <p:ph idx="1"/>
          </p:nvPr>
        </p:nvPicPr>
        <p:blipFill>
          <a:blip r:embed="rId2"/>
          <a:stretch>
            <a:fillRect/>
          </a:stretch>
        </p:blipFill>
        <p:spPr>
          <a:xfrm>
            <a:off x="6750311" y="4852402"/>
            <a:ext cx="2038133" cy="1498317"/>
          </a:xfrm>
          <a:prstGeom prst="rect">
            <a:avLst/>
          </a:prstGeom>
        </p:spPr>
      </p:pic>
      <p:pic>
        <p:nvPicPr>
          <p:cNvPr id="4" name="Picture 3"/>
          <p:cNvPicPr>
            <a:picLocks noChangeAspect="1"/>
          </p:cNvPicPr>
          <p:nvPr/>
        </p:nvPicPr>
        <p:blipFill>
          <a:blip r:embed="rId3"/>
          <a:stretch>
            <a:fillRect/>
          </a:stretch>
        </p:blipFill>
        <p:spPr>
          <a:xfrm>
            <a:off x="7774313" y="3316419"/>
            <a:ext cx="1287225" cy="1082021"/>
          </a:xfrm>
          <a:prstGeom prst="rect">
            <a:avLst/>
          </a:prstGeom>
        </p:spPr>
      </p:pic>
      <p:pic>
        <p:nvPicPr>
          <p:cNvPr id="5" name="Picture 4"/>
          <p:cNvPicPr>
            <a:picLocks noChangeAspect="1"/>
          </p:cNvPicPr>
          <p:nvPr/>
        </p:nvPicPr>
        <p:blipFill>
          <a:blip r:embed="rId4"/>
          <a:stretch>
            <a:fillRect/>
          </a:stretch>
        </p:blipFill>
        <p:spPr>
          <a:xfrm>
            <a:off x="6363290" y="2796172"/>
            <a:ext cx="2582494" cy="540883"/>
          </a:xfrm>
          <a:prstGeom prst="rect">
            <a:avLst/>
          </a:prstGeom>
        </p:spPr>
      </p:pic>
      <p:pic>
        <p:nvPicPr>
          <p:cNvPr id="9" name="Picture 8"/>
          <p:cNvPicPr>
            <a:picLocks noChangeAspect="1"/>
          </p:cNvPicPr>
          <p:nvPr/>
        </p:nvPicPr>
        <p:blipFill>
          <a:blip r:embed="rId5"/>
          <a:stretch>
            <a:fillRect/>
          </a:stretch>
        </p:blipFill>
        <p:spPr>
          <a:xfrm>
            <a:off x="4115273" y="4813542"/>
            <a:ext cx="2204604" cy="1576035"/>
          </a:xfrm>
          <a:prstGeom prst="rect">
            <a:avLst/>
          </a:prstGeom>
        </p:spPr>
      </p:pic>
      <p:pic>
        <p:nvPicPr>
          <p:cNvPr id="10" name="Picture 9"/>
          <p:cNvPicPr>
            <a:picLocks noChangeAspect="1"/>
          </p:cNvPicPr>
          <p:nvPr/>
        </p:nvPicPr>
        <p:blipFill>
          <a:blip r:embed="rId6"/>
          <a:stretch>
            <a:fillRect/>
          </a:stretch>
        </p:blipFill>
        <p:spPr>
          <a:xfrm>
            <a:off x="6834284" y="1502248"/>
            <a:ext cx="2038099" cy="1050825"/>
          </a:xfrm>
          <a:prstGeom prst="rect">
            <a:avLst/>
          </a:prstGeom>
        </p:spPr>
      </p:pic>
      <p:pic>
        <p:nvPicPr>
          <p:cNvPr id="11" name="Picture 10"/>
          <p:cNvPicPr>
            <a:picLocks noChangeAspect="1"/>
          </p:cNvPicPr>
          <p:nvPr/>
        </p:nvPicPr>
        <p:blipFill>
          <a:blip r:embed="rId7"/>
          <a:stretch>
            <a:fillRect/>
          </a:stretch>
        </p:blipFill>
        <p:spPr>
          <a:xfrm>
            <a:off x="6363290" y="3282370"/>
            <a:ext cx="1410046" cy="1129482"/>
          </a:xfrm>
          <a:prstGeom prst="rect">
            <a:avLst/>
          </a:prstGeom>
        </p:spPr>
      </p:pic>
      <p:pic>
        <p:nvPicPr>
          <p:cNvPr id="12" name="Picture 11"/>
          <p:cNvPicPr>
            <a:picLocks noChangeAspect="1"/>
          </p:cNvPicPr>
          <p:nvPr/>
        </p:nvPicPr>
        <p:blipFill>
          <a:blip r:embed="rId8"/>
          <a:stretch>
            <a:fillRect/>
          </a:stretch>
        </p:blipFill>
        <p:spPr>
          <a:xfrm>
            <a:off x="4174818" y="2796172"/>
            <a:ext cx="2085514" cy="1708352"/>
          </a:xfrm>
          <a:prstGeom prst="rect">
            <a:avLst/>
          </a:prstGeom>
        </p:spPr>
      </p:pic>
      <p:pic>
        <p:nvPicPr>
          <p:cNvPr id="14" name="Picture 13"/>
          <p:cNvPicPr>
            <a:picLocks noChangeAspect="1"/>
          </p:cNvPicPr>
          <p:nvPr/>
        </p:nvPicPr>
        <p:blipFill>
          <a:blip r:embed="rId9"/>
          <a:stretch>
            <a:fillRect/>
          </a:stretch>
        </p:blipFill>
        <p:spPr>
          <a:xfrm>
            <a:off x="4335981" y="1380853"/>
            <a:ext cx="2141270" cy="1407141"/>
          </a:xfrm>
          <a:prstGeom prst="rect">
            <a:avLst/>
          </a:prstGeom>
        </p:spPr>
      </p:pic>
      <p:sp>
        <p:nvSpPr>
          <p:cNvPr id="15"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3D Recognition (ex: Face, Ear)</a:t>
            </a:r>
          </a:p>
          <a:p>
            <a:endParaRPr lang="en-US" sz="2000" dirty="0" smtClean="0"/>
          </a:p>
          <a:p>
            <a:r>
              <a:rPr lang="en-US" sz="2000" dirty="0" smtClean="0"/>
              <a:t>CAD/CAM</a:t>
            </a:r>
          </a:p>
          <a:p>
            <a:endParaRPr lang="en-US" sz="2000" dirty="0" smtClean="0"/>
          </a:p>
          <a:p>
            <a:r>
              <a:rPr lang="en-US" sz="2000" dirty="0" smtClean="0"/>
              <a:t>Archaeology</a:t>
            </a:r>
          </a:p>
          <a:p>
            <a:endParaRPr lang="en-US" sz="2000" dirty="0" smtClean="0"/>
          </a:p>
          <a:p>
            <a:r>
              <a:rPr lang="en-US" sz="2000" dirty="0" smtClean="0"/>
              <a:t>3D </a:t>
            </a:r>
            <a:r>
              <a:rPr lang="en-US" sz="2000" dirty="0"/>
              <a:t>protein </a:t>
            </a:r>
            <a:r>
              <a:rPr lang="en-US" sz="2000" dirty="0" smtClean="0"/>
              <a:t>retrieval</a:t>
            </a:r>
          </a:p>
          <a:p>
            <a:endParaRPr lang="en-US" sz="2000" dirty="0"/>
          </a:p>
          <a:p>
            <a:r>
              <a:rPr lang="en-US" sz="2000" dirty="0" smtClean="0"/>
              <a:t>Others…</a:t>
            </a:r>
            <a:endParaRPr lang="en-US" sz="2000" dirty="0"/>
          </a:p>
          <a:p>
            <a:endParaRPr lang="en-US" sz="2000" dirty="0" smtClean="0"/>
          </a:p>
          <a:p>
            <a:endParaRPr lang="en-US" sz="2000" dirty="0"/>
          </a:p>
        </p:txBody>
      </p:sp>
    </p:spTree>
    <p:extLst>
      <p:ext uri="{BB962C8B-B14F-4D97-AF65-F5344CB8AC3E}">
        <p14:creationId xmlns:p14="http://schemas.microsoft.com/office/powerpoint/2010/main" val="1418660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Harris 3D</a:t>
            </a:r>
            <a:endParaRPr lang="en-US" dirty="0"/>
          </a:p>
        </p:txBody>
      </p:sp>
      <p:sp>
        <p:nvSpPr>
          <p:cNvPr id="6" name="Content Placeholder 5"/>
          <p:cNvSpPr>
            <a:spLocks noGrp="1"/>
          </p:cNvSpPr>
          <p:nvPr>
            <p:ph idx="1"/>
          </p:nvPr>
        </p:nvSpPr>
        <p:spPr/>
        <p:txBody>
          <a:bodyPr>
            <a:normAutofit fontScale="85000" lnSpcReduction="20000"/>
          </a:bodyPr>
          <a:lstStyle/>
          <a:p>
            <a:r>
              <a:rPr lang="en-US" dirty="0"/>
              <a:t>Our algorithm works in a vertex-wise manner in order to compute the Harris response for each vertex:</a:t>
            </a:r>
          </a:p>
          <a:p>
            <a:r>
              <a:rPr lang="en-US" dirty="0"/>
              <a:t>It determines a neighborhood for each vertex. It can be spatial, adaptive or ring neighborhoods.</a:t>
            </a:r>
          </a:p>
          <a:p>
            <a:r>
              <a:rPr lang="en-US" dirty="0"/>
              <a:t>It finds a canonical local system by applying PCA to the neighborhood.</a:t>
            </a:r>
          </a:p>
          <a:p>
            <a:r>
              <a:rPr lang="en-US" dirty="0"/>
              <a:t>It fits a quadratic surface on the normalized neighborhood.</a:t>
            </a:r>
          </a:p>
          <a:p>
            <a:r>
              <a:rPr lang="en-US" dirty="0"/>
              <a:t>It computes derivatives on the fitted surface. Gaussian functions are used for smoothing the derivatives. By using integration between the derivatives and the </a:t>
            </a:r>
            <a:r>
              <a:rPr lang="en-US" dirty="0" err="1"/>
              <a:t>gaussians</a:t>
            </a:r>
            <a:r>
              <a:rPr lang="en-US" dirty="0"/>
              <a:t>, the method is robust to local geometric changes.</a:t>
            </a:r>
          </a:p>
          <a:p>
            <a:r>
              <a:rPr lang="en-US" dirty="0"/>
              <a:t>Using the derivatives, the algorithm constructs the auto-correlation function needed to evaluate the Harris operator. Subsequently, a response is computed for each vertex.</a:t>
            </a:r>
          </a:p>
          <a:p>
            <a:endParaRPr lang="en-US" dirty="0"/>
          </a:p>
        </p:txBody>
      </p:sp>
    </p:spTree>
    <p:extLst>
      <p:ext uri="{BB962C8B-B14F-4D97-AF65-F5344CB8AC3E}">
        <p14:creationId xmlns:p14="http://schemas.microsoft.com/office/powerpoint/2010/main" val="2488814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Descriptors</a:t>
            </a:r>
            <a:endParaRPr lang="en-US" dirty="0"/>
          </a:p>
        </p:txBody>
      </p:sp>
      <p:sp>
        <p:nvSpPr>
          <p:cNvPr id="3" name="Content Placeholder 2"/>
          <p:cNvSpPr>
            <a:spLocks noGrp="1"/>
          </p:cNvSpPr>
          <p:nvPr>
            <p:ph idx="1"/>
          </p:nvPr>
        </p:nvSpPr>
        <p:spPr/>
        <p:txBody>
          <a:bodyPr>
            <a:normAutofit/>
          </a:bodyPr>
          <a:lstStyle/>
          <a:p>
            <a:r>
              <a:rPr lang="en-US" b="1" dirty="0"/>
              <a:t> Measuring similarity</a:t>
            </a:r>
          </a:p>
          <a:p>
            <a:pPr lvl="1"/>
            <a:r>
              <a:rPr lang="en-US" dirty="0" smtClean="0"/>
              <a:t>In </a:t>
            </a:r>
            <a:r>
              <a:rPr lang="en-US" dirty="0"/>
              <a:t>order to measure how similar two objects are, it is necessary to compute </a:t>
            </a:r>
            <a:r>
              <a:rPr lang="en-US" dirty="0" smtClean="0"/>
              <a:t>distances between </a:t>
            </a:r>
            <a:r>
              <a:rPr lang="en-US" dirty="0"/>
              <a:t>pairs of descriptors using a dissimilarity </a:t>
            </a:r>
            <a:r>
              <a:rPr lang="en-US" dirty="0" smtClean="0"/>
              <a:t>measure</a:t>
            </a:r>
          </a:p>
          <a:p>
            <a:endParaRPr lang="en-US" dirty="0"/>
          </a:p>
          <a:p>
            <a:r>
              <a:rPr lang="en-US" b="1" dirty="0" smtClean="0"/>
              <a:t>Efﬁciency</a:t>
            </a:r>
            <a:endParaRPr lang="en-US" b="1" dirty="0"/>
          </a:p>
          <a:p>
            <a:pPr lvl="1"/>
            <a:r>
              <a:rPr lang="en-US" dirty="0"/>
              <a:t>For large shape collections, it is inefﬁcient to sequentially match all objects in </a:t>
            </a:r>
            <a:r>
              <a:rPr lang="en-US" dirty="0" smtClean="0"/>
              <a:t>the database </a:t>
            </a:r>
            <a:r>
              <a:rPr lang="en-US" dirty="0"/>
              <a:t>with the query object. Because retrieval should be fast, efﬁcient </a:t>
            </a:r>
            <a:r>
              <a:rPr lang="en-US" dirty="0" smtClean="0"/>
              <a:t>indexing search </a:t>
            </a:r>
            <a:r>
              <a:rPr lang="en-US" dirty="0"/>
              <a:t>structures are needed to support efﬁcient retrieval</a:t>
            </a:r>
          </a:p>
        </p:txBody>
      </p:sp>
    </p:spTree>
    <p:extLst>
      <p:ext uri="{BB962C8B-B14F-4D97-AF65-F5344CB8AC3E}">
        <p14:creationId xmlns:p14="http://schemas.microsoft.com/office/powerpoint/2010/main" val="1199384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Descriptors</a:t>
            </a:r>
            <a:endParaRPr lang="en-US" dirty="0"/>
          </a:p>
        </p:txBody>
      </p:sp>
      <p:sp>
        <p:nvSpPr>
          <p:cNvPr id="3" name="Content Placeholder 2"/>
          <p:cNvSpPr>
            <a:spLocks noGrp="1"/>
          </p:cNvSpPr>
          <p:nvPr>
            <p:ph idx="1"/>
          </p:nvPr>
        </p:nvSpPr>
        <p:spPr/>
        <p:txBody>
          <a:bodyPr/>
          <a:lstStyle/>
          <a:p>
            <a:r>
              <a:rPr lang="en-US" b="1" dirty="0"/>
              <a:t>Discriminative </a:t>
            </a:r>
            <a:r>
              <a:rPr lang="en-US" b="1" dirty="0" smtClean="0"/>
              <a:t>power</a:t>
            </a:r>
            <a:r>
              <a:rPr lang="en-US" dirty="0" smtClean="0"/>
              <a:t>: </a:t>
            </a:r>
          </a:p>
          <a:p>
            <a:pPr lvl="1"/>
            <a:r>
              <a:rPr lang="en-US" dirty="0"/>
              <a:t>A shape descriptor should capture properties that discriminate objects </a:t>
            </a:r>
            <a:r>
              <a:rPr lang="en-US" dirty="0" smtClean="0"/>
              <a:t>well</a:t>
            </a:r>
            <a:br>
              <a:rPr lang="en-US" dirty="0" smtClean="0"/>
            </a:br>
            <a:endParaRPr lang="en-US" dirty="0" smtClean="0"/>
          </a:p>
          <a:p>
            <a:r>
              <a:rPr lang="en-US" b="1" dirty="0"/>
              <a:t>Robustness and sensitivity</a:t>
            </a:r>
          </a:p>
          <a:p>
            <a:pPr lvl="1"/>
            <a:r>
              <a:rPr lang="en-US" dirty="0" smtClean="0"/>
              <a:t>It </a:t>
            </a:r>
            <a:r>
              <a:rPr lang="en-US" dirty="0"/>
              <a:t>is often desirable that a shape descriptor is insensitive to noise and small </a:t>
            </a:r>
            <a:r>
              <a:rPr lang="en-US" dirty="0" smtClean="0"/>
              <a:t>extra features</a:t>
            </a:r>
            <a:r>
              <a:rPr lang="en-US" dirty="0"/>
              <a:t>, and robust against arbitrary topological degeneracies, e.g. if it is </a:t>
            </a:r>
            <a:r>
              <a:rPr lang="en-US" dirty="0" smtClean="0"/>
              <a:t>obtained by </a:t>
            </a:r>
            <a:r>
              <a:rPr lang="en-US" dirty="0"/>
              <a:t>laser scanning</a:t>
            </a:r>
          </a:p>
        </p:txBody>
      </p:sp>
    </p:spTree>
    <p:extLst>
      <p:ext uri="{BB962C8B-B14F-4D97-AF65-F5344CB8AC3E}">
        <p14:creationId xmlns:p14="http://schemas.microsoft.com/office/powerpoint/2010/main" val="22478133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used moment invariants</a:t>
            </a:r>
            <a:endParaRPr lang="en-US" dirty="0"/>
          </a:p>
        </p:txBody>
      </p:sp>
      <p:sp>
        <p:nvSpPr>
          <p:cNvPr id="3" name="Content Placeholder 2"/>
          <p:cNvSpPr>
            <a:spLocks noGrp="1"/>
          </p:cNvSpPr>
          <p:nvPr>
            <p:ph idx="1"/>
          </p:nvPr>
        </p:nvSpPr>
        <p:spPr/>
        <p:txBody>
          <a:bodyPr/>
          <a:lstStyle/>
          <a:p>
            <a:r>
              <a:rPr lang="en-US" dirty="0"/>
              <a:t>The matching of arbitrarily shaped regions is done by computing for each region a vector of centered moments. These vectors are viewpoint dependent, but the dependence on the viewpoint is algebraic and well known. We then compute moment invariants, i.e., algebraic functions of the moments that are invariant to Euclidean or affine transformations of the data set</a:t>
            </a:r>
          </a:p>
          <a:p>
            <a:endParaRPr lang="en-US" dirty="0"/>
          </a:p>
        </p:txBody>
      </p:sp>
    </p:spTree>
    <p:extLst>
      <p:ext uri="{BB962C8B-B14F-4D97-AF65-F5344CB8AC3E}">
        <p14:creationId xmlns:p14="http://schemas.microsoft.com/office/powerpoint/2010/main" val="22745476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a:t>
            </a:r>
            <a:endParaRPr lang="en-US" dirty="0"/>
          </a:p>
        </p:txBody>
      </p:sp>
      <p:sp>
        <p:nvSpPr>
          <p:cNvPr id="7" name="Rectangle 6"/>
          <p:cNvSpPr/>
          <p:nvPr/>
        </p:nvSpPr>
        <p:spPr>
          <a:xfrm>
            <a:off x="628650" y="2539781"/>
            <a:ext cx="7886700" cy="646331"/>
          </a:xfrm>
          <a:prstGeom prst="rect">
            <a:avLst/>
          </a:prstGeom>
        </p:spPr>
        <p:txBody>
          <a:bodyPr wrap="square">
            <a:spAutoFit/>
          </a:bodyPr>
          <a:lstStyle/>
          <a:p>
            <a:r>
              <a:rPr lang="en-US" dirty="0">
                <a:latin typeface="Times New Roman" panose="02020603050405020304" pitchFamily="18" charset="0"/>
              </a:rPr>
              <a:t>We define the moment of a polynomial </a:t>
            </a:r>
            <a:r>
              <a:rPr lang="en-US" dirty="0">
                <a:latin typeface="StandardSymL-Slant_167"/>
              </a:rPr>
              <a:t>f</a:t>
            </a:r>
            <a:r>
              <a:rPr lang="en-US" dirty="0">
                <a:latin typeface="CMR10"/>
              </a:rPr>
              <a:t>(</a:t>
            </a:r>
            <a:r>
              <a:rPr lang="en-US" i="1" dirty="0">
                <a:latin typeface="Times New Roman" panose="02020603050405020304" pitchFamily="18" charset="0"/>
              </a:rPr>
              <a:t>x</a:t>
            </a:r>
            <a:r>
              <a:rPr lang="en-US" dirty="0">
                <a:latin typeface="CMR10"/>
              </a:rPr>
              <a:t>) </a:t>
            </a:r>
            <a:r>
              <a:rPr lang="en-US" dirty="0">
                <a:latin typeface="Times New Roman" panose="02020603050405020304" pitchFamily="18" charset="0"/>
              </a:rPr>
              <a:t>with respect to a shape </a:t>
            </a:r>
            <a:r>
              <a:rPr lang="en-US" dirty="0">
                <a:latin typeface="StandardSymL-Slant_167"/>
              </a:rPr>
              <a:t>μ </a:t>
            </a:r>
            <a:r>
              <a:rPr lang="en-US" dirty="0">
                <a:latin typeface="Times New Roman" panose="02020603050405020304" pitchFamily="18" charset="0"/>
              </a:rPr>
              <a:t>as the </a:t>
            </a:r>
            <a:r>
              <a:rPr lang="en-US" i="1" dirty="0">
                <a:latin typeface="Times New Roman" panose="02020603050405020304" pitchFamily="18" charset="0"/>
              </a:rPr>
              <a:t>normalized </a:t>
            </a:r>
            <a:r>
              <a:rPr lang="en-US" dirty="0">
                <a:latin typeface="Times New Roman" panose="02020603050405020304" pitchFamily="18" charset="0"/>
              </a:rPr>
              <a:t>integral</a:t>
            </a:r>
            <a:endParaRPr lang="en-US" dirty="0"/>
          </a:p>
        </p:txBody>
      </p:sp>
      <p:sp>
        <p:nvSpPr>
          <p:cNvPr id="8" name="Rectangle 7"/>
          <p:cNvSpPr/>
          <p:nvPr/>
        </p:nvSpPr>
        <p:spPr>
          <a:xfrm>
            <a:off x="632138" y="4758035"/>
            <a:ext cx="7508562" cy="646331"/>
          </a:xfrm>
          <a:prstGeom prst="rect">
            <a:avLst/>
          </a:prstGeom>
        </p:spPr>
        <p:txBody>
          <a:bodyPr wrap="square">
            <a:spAutoFit/>
          </a:bodyPr>
          <a:lstStyle/>
          <a:p>
            <a:r>
              <a:rPr lang="en-US" dirty="0">
                <a:latin typeface="Times New Roman" panose="02020603050405020304" pitchFamily="18" charset="0"/>
              </a:rPr>
              <a:t>the data is a sampled version of a </a:t>
            </a:r>
            <a:r>
              <a:rPr lang="en-US" i="1" dirty="0">
                <a:latin typeface="Times New Roman" panose="02020603050405020304" pitchFamily="18" charset="0"/>
              </a:rPr>
              <a:t>n</a:t>
            </a:r>
            <a:r>
              <a:rPr lang="en-US" dirty="0">
                <a:latin typeface="Times New Roman" panose="02020603050405020304" pitchFamily="18" charset="0"/>
              </a:rPr>
              <a:t>-dimensional nonnegative </a:t>
            </a:r>
            <a:r>
              <a:rPr lang="en-US" dirty="0" err="1">
                <a:latin typeface="Times New Roman" panose="02020603050405020304" pitchFamily="18" charset="0"/>
              </a:rPr>
              <a:t>integrable</a:t>
            </a:r>
            <a:r>
              <a:rPr lang="en-US" dirty="0">
                <a:latin typeface="Times New Roman" panose="02020603050405020304" pitchFamily="18" charset="0"/>
              </a:rPr>
              <a:t> density</a:t>
            </a:r>
          </a:p>
          <a:p>
            <a:r>
              <a:rPr lang="en-US" dirty="0">
                <a:latin typeface="Times New Roman" panose="02020603050405020304" pitchFamily="18" charset="0"/>
              </a:rPr>
              <a:t>function </a:t>
            </a:r>
            <a:r>
              <a:rPr lang="el-GR" dirty="0">
                <a:latin typeface="StandardSymL-Slant_167"/>
              </a:rPr>
              <a:t>μ</a:t>
            </a:r>
            <a:r>
              <a:rPr lang="el-GR" dirty="0">
                <a:latin typeface="CMR10"/>
              </a:rPr>
              <a:t>(</a:t>
            </a:r>
            <a:r>
              <a:rPr lang="en-US" i="1" dirty="0">
                <a:latin typeface="Times New Roman" panose="02020603050405020304" pitchFamily="18" charset="0"/>
              </a:rPr>
              <a:t>x</a:t>
            </a:r>
            <a:r>
              <a:rPr lang="en-US" dirty="0">
                <a:latin typeface="CMR10"/>
              </a:rPr>
              <a:t>)</a:t>
            </a:r>
            <a:endParaRPr lang="en-US" dirty="0"/>
          </a:p>
        </p:txBody>
      </p:sp>
      <p:pic>
        <p:nvPicPr>
          <p:cNvPr id="9" name="Picture 8"/>
          <p:cNvPicPr>
            <a:picLocks noChangeAspect="1"/>
          </p:cNvPicPr>
          <p:nvPr/>
        </p:nvPicPr>
        <p:blipFill>
          <a:blip r:embed="rId2"/>
          <a:stretch>
            <a:fillRect/>
          </a:stretch>
        </p:blipFill>
        <p:spPr>
          <a:xfrm>
            <a:off x="628650" y="3320097"/>
            <a:ext cx="7205251" cy="1167877"/>
          </a:xfrm>
          <a:prstGeom prst="rect">
            <a:avLst/>
          </a:prstGeom>
        </p:spPr>
      </p:pic>
      <p:pic>
        <p:nvPicPr>
          <p:cNvPr id="10" name="Picture 9"/>
          <p:cNvPicPr>
            <a:picLocks noChangeAspect="1"/>
          </p:cNvPicPr>
          <p:nvPr/>
        </p:nvPicPr>
        <p:blipFill>
          <a:blip r:embed="rId3"/>
          <a:stretch>
            <a:fillRect/>
          </a:stretch>
        </p:blipFill>
        <p:spPr>
          <a:xfrm>
            <a:off x="1650300" y="5760152"/>
            <a:ext cx="4455225" cy="908905"/>
          </a:xfrm>
          <a:prstGeom prst="rect">
            <a:avLst/>
          </a:prstGeom>
        </p:spPr>
      </p:pic>
      <p:sp>
        <p:nvSpPr>
          <p:cNvPr id="12" name="Rectangle 11"/>
          <p:cNvSpPr/>
          <p:nvPr/>
        </p:nvSpPr>
        <p:spPr>
          <a:xfrm>
            <a:off x="621600" y="1569231"/>
            <a:ext cx="7607300" cy="646331"/>
          </a:xfrm>
          <a:prstGeom prst="rect">
            <a:avLst/>
          </a:prstGeom>
        </p:spPr>
        <p:txBody>
          <a:bodyPr wrap="square">
            <a:spAutoFit/>
          </a:bodyPr>
          <a:lstStyle/>
          <a:p>
            <a:r>
              <a:rPr lang="en-US" dirty="0"/>
              <a:t>In mathematics, a </a:t>
            </a:r>
            <a:r>
              <a:rPr lang="en-US" b="1" dirty="0"/>
              <a:t>moment</a:t>
            </a:r>
            <a:r>
              <a:rPr lang="en-US" dirty="0"/>
              <a:t> is a quantitative measure of the shape of a set of points (its related to mean, variance, </a:t>
            </a:r>
            <a:r>
              <a:rPr lang="en-US" dirty="0" err="1"/>
              <a:t>skewness</a:t>
            </a:r>
            <a:r>
              <a:rPr lang="en-US" dirty="0"/>
              <a:t>…</a:t>
            </a:r>
            <a:r>
              <a:rPr lang="en-US" dirty="0" err="1"/>
              <a:t>etc</a:t>
            </a:r>
            <a:r>
              <a:rPr lang="en-US" dirty="0"/>
              <a:t>)</a:t>
            </a:r>
          </a:p>
        </p:txBody>
      </p:sp>
    </p:spTree>
    <p:extLst>
      <p:ext uri="{BB962C8B-B14F-4D97-AF65-F5344CB8AC3E}">
        <p14:creationId xmlns:p14="http://schemas.microsoft.com/office/powerpoint/2010/main" val="1787635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Definitions</a:t>
            </a:r>
            <a:endParaRPr lang="en-US" dirty="0">
              <a:latin typeface="+mn-lt"/>
            </a:endParaRPr>
          </a:p>
        </p:txBody>
      </p:sp>
      <p:pic>
        <p:nvPicPr>
          <p:cNvPr id="4" name="Picture 3"/>
          <p:cNvPicPr>
            <a:picLocks noChangeAspect="1"/>
          </p:cNvPicPr>
          <p:nvPr/>
        </p:nvPicPr>
        <p:blipFill>
          <a:blip r:embed="rId2"/>
          <a:stretch>
            <a:fillRect/>
          </a:stretch>
        </p:blipFill>
        <p:spPr>
          <a:xfrm>
            <a:off x="2698530" y="1817920"/>
            <a:ext cx="1645875" cy="276651"/>
          </a:xfrm>
          <a:prstGeom prst="rect">
            <a:avLst/>
          </a:prstGeom>
        </p:spPr>
      </p:pic>
      <p:pic>
        <p:nvPicPr>
          <p:cNvPr id="5" name="Picture 4"/>
          <p:cNvPicPr>
            <a:picLocks noChangeAspect="1"/>
          </p:cNvPicPr>
          <p:nvPr/>
        </p:nvPicPr>
        <p:blipFill>
          <a:blip r:embed="rId3"/>
          <a:stretch>
            <a:fillRect/>
          </a:stretch>
        </p:blipFill>
        <p:spPr>
          <a:xfrm>
            <a:off x="6446644" y="1850347"/>
            <a:ext cx="1585725" cy="219089"/>
          </a:xfrm>
          <a:prstGeom prst="rect">
            <a:avLst/>
          </a:prstGeom>
        </p:spPr>
      </p:pic>
      <p:sp>
        <p:nvSpPr>
          <p:cNvPr id="6" name="Rectangle 5"/>
          <p:cNvSpPr/>
          <p:nvPr/>
        </p:nvSpPr>
        <p:spPr>
          <a:xfrm>
            <a:off x="1116330" y="1753806"/>
            <a:ext cx="1400175" cy="369332"/>
          </a:xfrm>
          <a:prstGeom prst="rect">
            <a:avLst/>
          </a:prstGeom>
        </p:spPr>
        <p:txBody>
          <a:bodyPr wrap="square">
            <a:spAutoFit/>
          </a:bodyPr>
          <a:lstStyle/>
          <a:p>
            <a:r>
              <a:rPr lang="en-US" b="1" dirty="0" err="1" smtClean="0"/>
              <a:t>Multiindex</a:t>
            </a:r>
            <a:r>
              <a:rPr lang="en-US" dirty="0" smtClean="0"/>
              <a:t>: </a:t>
            </a:r>
            <a:endParaRPr lang="en-US" dirty="0"/>
          </a:p>
        </p:txBody>
      </p:sp>
      <p:sp>
        <p:nvSpPr>
          <p:cNvPr id="7" name="Rectangle 6"/>
          <p:cNvSpPr/>
          <p:nvPr/>
        </p:nvSpPr>
        <p:spPr>
          <a:xfrm>
            <a:off x="4864442" y="1763837"/>
            <a:ext cx="1400175" cy="369332"/>
          </a:xfrm>
          <a:prstGeom prst="rect">
            <a:avLst/>
          </a:prstGeom>
        </p:spPr>
        <p:txBody>
          <a:bodyPr wrap="square">
            <a:spAutoFit/>
          </a:bodyPr>
          <a:lstStyle/>
          <a:p>
            <a:r>
              <a:rPr lang="en-US" dirty="0" smtClean="0"/>
              <a:t>Its size: </a:t>
            </a:r>
            <a:endParaRPr lang="en-US" dirty="0"/>
          </a:p>
        </p:txBody>
      </p:sp>
      <p:pic>
        <p:nvPicPr>
          <p:cNvPr id="8" name="Picture 7"/>
          <p:cNvPicPr>
            <a:picLocks noChangeAspect="1"/>
          </p:cNvPicPr>
          <p:nvPr/>
        </p:nvPicPr>
        <p:blipFill rotWithShape="1">
          <a:blip r:embed="rId4"/>
          <a:srcRect r="2105"/>
          <a:stretch/>
        </p:blipFill>
        <p:spPr>
          <a:xfrm>
            <a:off x="3348282" y="2364193"/>
            <a:ext cx="775144" cy="247031"/>
          </a:xfrm>
          <a:prstGeom prst="rect">
            <a:avLst/>
          </a:prstGeom>
        </p:spPr>
      </p:pic>
      <p:sp>
        <p:nvSpPr>
          <p:cNvPr id="9" name="Rectangle 8"/>
          <p:cNvSpPr/>
          <p:nvPr/>
        </p:nvSpPr>
        <p:spPr>
          <a:xfrm>
            <a:off x="1116330" y="2277507"/>
            <a:ext cx="1400175" cy="369332"/>
          </a:xfrm>
          <a:prstGeom prst="rect">
            <a:avLst/>
          </a:prstGeom>
        </p:spPr>
        <p:txBody>
          <a:bodyPr wrap="square">
            <a:spAutoFit/>
          </a:bodyPr>
          <a:lstStyle/>
          <a:p>
            <a:r>
              <a:rPr lang="en-US" b="1" dirty="0" smtClean="0"/>
              <a:t>Monomial</a:t>
            </a:r>
            <a:r>
              <a:rPr lang="en-US" dirty="0" smtClean="0"/>
              <a:t>: </a:t>
            </a:r>
            <a:endParaRPr lang="en-US" dirty="0"/>
          </a:p>
        </p:txBody>
      </p:sp>
      <p:pic>
        <p:nvPicPr>
          <p:cNvPr id="10" name="Picture 9"/>
          <p:cNvPicPr>
            <a:picLocks noChangeAspect="1"/>
          </p:cNvPicPr>
          <p:nvPr/>
        </p:nvPicPr>
        <p:blipFill rotWithShape="1">
          <a:blip r:embed="rId5"/>
          <a:srcRect l="1" t="1" r="6234" b="-2"/>
          <a:stretch/>
        </p:blipFill>
        <p:spPr>
          <a:xfrm>
            <a:off x="2736001" y="2366974"/>
            <a:ext cx="238431" cy="190397"/>
          </a:xfrm>
          <a:prstGeom prst="rect">
            <a:avLst/>
          </a:prstGeom>
        </p:spPr>
      </p:pic>
      <p:sp>
        <p:nvSpPr>
          <p:cNvPr id="11" name="Rectangle 10"/>
          <p:cNvSpPr/>
          <p:nvPr/>
        </p:nvSpPr>
        <p:spPr>
          <a:xfrm>
            <a:off x="2995811" y="2287538"/>
            <a:ext cx="338712" cy="369332"/>
          </a:xfrm>
          <a:prstGeom prst="rect">
            <a:avLst/>
          </a:prstGeom>
        </p:spPr>
        <p:txBody>
          <a:bodyPr wrap="square">
            <a:spAutoFit/>
          </a:bodyPr>
          <a:lstStyle/>
          <a:p>
            <a:r>
              <a:rPr lang="en-US" dirty="0" smtClean="0"/>
              <a:t>=</a:t>
            </a:r>
            <a:endParaRPr lang="en-US" dirty="0"/>
          </a:p>
        </p:txBody>
      </p:sp>
      <p:sp>
        <p:nvSpPr>
          <p:cNvPr id="12" name="Rectangle 11"/>
          <p:cNvSpPr/>
          <p:nvPr/>
        </p:nvSpPr>
        <p:spPr>
          <a:xfrm>
            <a:off x="4864443" y="2287538"/>
            <a:ext cx="1400175" cy="369332"/>
          </a:xfrm>
          <a:prstGeom prst="rect">
            <a:avLst/>
          </a:prstGeom>
        </p:spPr>
        <p:txBody>
          <a:bodyPr wrap="square">
            <a:spAutoFit/>
          </a:bodyPr>
          <a:lstStyle/>
          <a:p>
            <a:r>
              <a:rPr lang="en-US" dirty="0" smtClean="0"/>
              <a:t>Its degree: </a:t>
            </a:r>
            <a:endParaRPr lang="en-US" dirty="0"/>
          </a:p>
        </p:txBody>
      </p:sp>
      <p:pic>
        <p:nvPicPr>
          <p:cNvPr id="13" name="Picture 12"/>
          <p:cNvPicPr>
            <a:picLocks noChangeAspect="1"/>
          </p:cNvPicPr>
          <p:nvPr/>
        </p:nvPicPr>
        <p:blipFill>
          <a:blip r:embed="rId6"/>
          <a:stretch>
            <a:fillRect/>
          </a:stretch>
        </p:blipFill>
        <p:spPr>
          <a:xfrm>
            <a:off x="6484115" y="2349238"/>
            <a:ext cx="275901" cy="245931"/>
          </a:xfrm>
          <a:prstGeom prst="rect">
            <a:avLst/>
          </a:prstGeom>
        </p:spPr>
      </p:pic>
      <p:pic>
        <p:nvPicPr>
          <p:cNvPr id="15" name="Picture 14"/>
          <p:cNvPicPr>
            <a:picLocks noChangeAspect="1"/>
          </p:cNvPicPr>
          <p:nvPr/>
        </p:nvPicPr>
        <p:blipFill>
          <a:blip r:embed="rId7"/>
          <a:stretch>
            <a:fillRect/>
          </a:stretch>
        </p:blipFill>
        <p:spPr>
          <a:xfrm>
            <a:off x="2256588" y="2854757"/>
            <a:ext cx="549675" cy="274381"/>
          </a:xfrm>
          <a:prstGeom prst="rect">
            <a:avLst/>
          </a:prstGeom>
        </p:spPr>
      </p:pic>
      <p:pic>
        <p:nvPicPr>
          <p:cNvPr id="16" name="Picture 15"/>
          <p:cNvPicPr>
            <a:picLocks noChangeAspect="1"/>
          </p:cNvPicPr>
          <p:nvPr/>
        </p:nvPicPr>
        <p:blipFill>
          <a:blip r:embed="rId8"/>
          <a:stretch>
            <a:fillRect/>
          </a:stretch>
        </p:blipFill>
        <p:spPr>
          <a:xfrm>
            <a:off x="2786260" y="2812301"/>
            <a:ext cx="740342" cy="359291"/>
          </a:xfrm>
          <a:prstGeom prst="rect">
            <a:avLst/>
          </a:prstGeom>
        </p:spPr>
      </p:pic>
      <p:sp>
        <p:nvSpPr>
          <p:cNvPr id="17" name="Rectangle 16"/>
          <p:cNvSpPr/>
          <p:nvPr/>
        </p:nvSpPr>
        <p:spPr>
          <a:xfrm>
            <a:off x="1131251" y="2811239"/>
            <a:ext cx="1400175" cy="369332"/>
          </a:xfrm>
          <a:prstGeom prst="rect">
            <a:avLst/>
          </a:prstGeom>
        </p:spPr>
        <p:txBody>
          <a:bodyPr wrap="square">
            <a:spAutoFit/>
          </a:bodyPr>
          <a:lstStyle/>
          <a:p>
            <a:r>
              <a:rPr lang="en-US" dirty="0" smtClean="0"/>
              <a:t>There are  </a:t>
            </a:r>
            <a:endParaRPr lang="en-US" dirty="0"/>
          </a:p>
        </p:txBody>
      </p:sp>
      <p:sp>
        <p:nvSpPr>
          <p:cNvPr id="18" name="Rectangle 17"/>
          <p:cNvSpPr/>
          <p:nvPr/>
        </p:nvSpPr>
        <p:spPr>
          <a:xfrm>
            <a:off x="3587167" y="2811239"/>
            <a:ext cx="3508958" cy="369332"/>
          </a:xfrm>
          <a:prstGeom prst="rect">
            <a:avLst/>
          </a:prstGeom>
        </p:spPr>
        <p:txBody>
          <a:bodyPr wrap="square">
            <a:spAutoFit/>
          </a:bodyPr>
          <a:lstStyle/>
          <a:p>
            <a:r>
              <a:rPr lang="en-US" dirty="0" smtClean="0"/>
              <a:t>different </a:t>
            </a:r>
            <a:r>
              <a:rPr lang="en-US" dirty="0" err="1"/>
              <a:t>multiindices</a:t>
            </a:r>
            <a:r>
              <a:rPr lang="en-US" dirty="0"/>
              <a:t> of size </a:t>
            </a:r>
            <a:r>
              <a:rPr lang="en-US" i="1" dirty="0"/>
              <a:t>d</a:t>
            </a:r>
            <a:r>
              <a:rPr lang="en-US" dirty="0" smtClean="0"/>
              <a:t> </a:t>
            </a:r>
            <a:endParaRPr lang="en-US" dirty="0"/>
          </a:p>
        </p:txBody>
      </p:sp>
      <p:sp>
        <p:nvSpPr>
          <p:cNvPr id="19" name="Rectangle 18"/>
          <p:cNvSpPr/>
          <p:nvPr/>
        </p:nvSpPr>
        <p:spPr>
          <a:xfrm>
            <a:off x="1158659" y="3304280"/>
            <a:ext cx="2294218" cy="369332"/>
          </a:xfrm>
          <a:prstGeom prst="rect">
            <a:avLst/>
          </a:prstGeom>
        </p:spPr>
        <p:txBody>
          <a:bodyPr wrap="none">
            <a:spAutoFit/>
          </a:bodyPr>
          <a:lstStyle/>
          <a:p>
            <a:r>
              <a:rPr lang="en-US" b="1" dirty="0">
                <a:latin typeface="Times New Roman" panose="02020603050405020304" pitchFamily="18" charset="0"/>
              </a:rPr>
              <a:t>lexicographical order</a:t>
            </a:r>
            <a:endParaRPr lang="en-US" b="1" dirty="0"/>
          </a:p>
        </p:txBody>
      </p:sp>
      <p:pic>
        <p:nvPicPr>
          <p:cNvPr id="22" name="Picture 21"/>
          <p:cNvPicPr>
            <a:picLocks noChangeAspect="1"/>
          </p:cNvPicPr>
          <p:nvPr/>
        </p:nvPicPr>
        <p:blipFill>
          <a:blip r:embed="rId9"/>
          <a:stretch>
            <a:fillRect/>
          </a:stretch>
        </p:blipFill>
        <p:spPr>
          <a:xfrm>
            <a:off x="1196731" y="3767389"/>
            <a:ext cx="7119376" cy="391339"/>
          </a:xfrm>
          <a:prstGeom prst="rect">
            <a:avLst/>
          </a:prstGeom>
        </p:spPr>
      </p:pic>
      <p:sp>
        <p:nvSpPr>
          <p:cNvPr id="20" name="Rectangle 19"/>
          <p:cNvSpPr/>
          <p:nvPr/>
        </p:nvSpPr>
        <p:spPr>
          <a:xfrm>
            <a:off x="1179257" y="4302651"/>
            <a:ext cx="7658100" cy="369332"/>
          </a:xfrm>
          <a:prstGeom prst="rect">
            <a:avLst/>
          </a:prstGeom>
        </p:spPr>
        <p:txBody>
          <a:bodyPr wrap="square">
            <a:spAutoFit/>
          </a:bodyPr>
          <a:lstStyle/>
          <a:p>
            <a:r>
              <a:rPr lang="en-US" dirty="0">
                <a:latin typeface="Times New Roman" panose="02020603050405020304" pitchFamily="18" charset="0"/>
              </a:rPr>
              <a:t>Every monomial </a:t>
            </a:r>
            <a:r>
              <a:rPr lang="en-US" dirty="0" smtClean="0">
                <a:latin typeface="Times New Roman" panose="02020603050405020304" pitchFamily="18" charset="0"/>
              </a:rPr>
              <a:t>defines </a:t>
            </a:r>
            <a:r>
              <a:rPr lang="en-US" dirty="0">
                <a:latin typeface="Times New Roman" panose="02020603050405020304" pitchFamily="18" charset="0"/>
              </a:rPr>
              <a:t>a </a:t>
            </a:r>
            <a:r>
              <a:rPr lang="en-US" dirty="0" smtClean="0">
                <a:latin typeface="Times New Roman" panose="02020603050405020304" pitchFamily="18" charset="0"/>
              </a:rPr>
              <a:t>corresponding </a:t>
            </a:r>
            <a:r>
              <a:rPr lang="en-US" b="1" dirty="0" smtClean="0">
                <a:latin typeface="Times New Roman" panose="02020603050405020304" pitchFamily="18" charset="0"/>
              </a:rPr>
              <a:t>centered moment</a:t>
            </a:r>
            <a:r>
              <a:rPr lang="en-US" i="1" dirty="0" smtClean="0">
                <a:latin typeface="Times New Roman" panose="02020603050405020304" pitchFamily="18" charset="0"/>
              </a:rPr>
              <a:t>: </a:t>
            </a:r>
            <a:endParaRPr lang="en-US" dirty="0"/>
          </a:p>
        </p:txBody>
      </p:sp>
      <p:pic>
        <p:nvPicPr>
          <p:cNvPr id="21" name="Picture 20"/>
          <p:cNvPicPr>
            <a:picLocks noChangeAspect="1"/>
          </p:cNvPicPr>
          <p:nvPr/>
        </p:nvPicPr>
        <p:blipFill>
          <a:blip r:embed="rId10"/>
          <a:stretch>
            <a:fillRect/>
          </a:stretch>
        </p:blipFill>
        <p:spPr>
          <a:xfrm>
            <a:off x="1196731" y="4925605"/>
            <a:ext cx="3246975" cy="686454"/>
          </a:xfrm>
          <a:prstGeom prst="rect">
            <a:avLst/>
          </a:prstGeom>
        </p:spPr>
      </p:pic>
      <p:pic>
        <p:nvPicPr>
          <p:cNvPr id="23" name="Picture 22"/>
          <p:cNvPicPr>
            <a:picLocks noChangeAspect="1"/>
          </p:cNvPicPr>
          <p:nvPr/>
        </p:nvPicPr>
        <p:blipFill>
          <a:blip r:embed="rId11"/>
          <a:stretch>
            <a:fillRect/>
          </a:stretch>
        </p:blipFill>
        <p:spPr>
          <a:xfrm>
            <a:off x="6157022" y="5856681"/>
            <a:ext cx="1638300" cy="384843"/>
          </a:xfrm>
          <a:prstGeom prst="rect">
            <a:avLst/>
          </a:prstGeom>
        </p:spPr>
      </p:pic>
      <p:sp>
        <p:nvSpPr>
          <p:cNvPr id="24" name="Rectangle 23"/>
          <p:cNvSpPr/>
          <p:nvPr/>
        </p:nvSpPr>
        <p:spPr>
          <a:xfrm>
            <a:off x="1217357" y="5837549"/>
            <a:ext cx="6124575" cy="369332"/>
          </a:xfrm>
          <a:prstGeom prst="rect">
            <a:avLst/>
          </a:prstGeom>
        </p:spPr>
        <p:txBody>
          <a:bodyPr wrap="square">
            <a:spAutoFit/>
          </a:bodyPr>
          <a:lstStyle/>
          <a:p>
            <a:r>
              <a:rPr lang="en-US" dirty="0">
                <a:latin typeface="Times New Roman" panose="02020603050405020304" pitchFamily="18" charset="0"/>
              </a:rPr>
              <a:t>the </a:t>
            </a:r>
            <a:r>
              <a:rPr lang="en-US" i="1" dirty="0">
                <a:latin typeface="Times New Roman" panose="02020603050405020304" pitchFamily="18" charset="0"/>
              </a:rPr>
              <a:t>mean</a:t>
            </a:r>
            <a:r>
              <a:rPr lang="en-US" dirty="0">
                <a:latin typeface="Times New Roman" panose="02020603050405020304" pitchFamily="18" charset="0"/>
              </a:rPr>
              <a:t>, or </a:t>
            </a:r>
            <a:r>
              <a:rPr lang="en-US" i="1" dirty="0">
                <a:latin typeface="Times New Roman" panose="02020603050405020304" pitchFamily="18" charset="0"/>
              </a:rPr>
              <a:t>center</a:t>
            </a:r>
            <a:r>
              <a:rPr lang="en-US" dirty="0">
                <a:latin typeface="Times New Roman" panose="02020603050405020304" pitchFamily="18" charset="0"/>
              </a:rPr>
              <a:t>, of the data set described by </a:t>
            </a:r>
            <a:r>
              <a:rPr lang="en-US" dirty="0" smtClean="0">
                <a:latin typeface="StandardSymL-Slant_167"/>
              </a:rPr>
              <a:t>μ :</a:t>
            </a:r>
            <a:endParaRPr lang="en-US" dirty="0"/>
          </a:p>
        </p:txBody>
      </p:sp>
    </p:spTree>
    <p:extLst>
      <p:ext uri="{BB962C8B-B14F-4D97-AF65-F5344CB8AC3E}">
        <p14:creationId xmlns:p14="http://schemas.microsoft.com/office/powerpoint/2010/main" val="33191697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Moments and Monomials</a:t>
            </a:r>
            <a:endParaRPr lang="en-US" dirty="0"/>
          </a:p>
        </p:txBody>
      </p:sp>
      <p:pic>
        <p:nvPicPr>
          <p:cNvPr id="6" name="Picture 5"/>
          <p:cNvPicPr>
            <a:picLocks noChangeAspect="1"/>
          </p:cNvPicPr>
          <p:nvPr/>
        </p:nvPicPr>
        <p:blipFill>
          <a:blip r:embed="rId2"/>
          <a:stretch>
            <a:fillRect/>
          </a:stretch>
        </p:blipFill>
        <p:spPr>
          <a:xfrm>
            <a:off x="366417" y="4312731"/>
            <a:ext cx="5774487" cy="572795"/>
          </a:xfrm>
          <a:prstGeom prst="rect">
            <a:avLst/>
          </a:prstGeom>
        </p:spPr>
      </p:pic>
      <p:pic>
        <p:nvPicPr>
          <p:cNvPr id="8" name="Picture 7"/>
          <p:cNvPicPr>
            <a:picLocks noChangeAspect="1"/>
          </p:cNvPicPr>
          <p:nvPr/>
        </p:nvPicPr>
        <p:blipFill>
          <a:blip r:embed="rId3"/>
          <a:stretch>
            <a:fillRect/>
          </a:stretch>
        </p:blipFill>
        <p:spPr>
          <a:xfrm>
            <a:off x="200078" y="4963415"/>
            <a:ext cx="8032459" cy="3076464"/>
          </a:xfrm>
          <a:prstGeom prst="rect">
            <a:avLst/>
          </a:prstGeom>
        </p:spPr>
      </p:pic>
      <p:pic>
        <p:nvPicPr>
          <p:cNvPr id="12" name="Picture 11"/>
          <p:cNvPicPr>
            <a:picLocks noChangeAspect="1"/>
          </p:cNvPicPr>
          <p:nvPr/>
        </p:nvPicPr>
        <p:blipFill>
          <a:blip r:embed="rId4"/>
          <a:stretch>
            <a:fillRect/>
          </a:stretch>
        </p:blipFill>
        <p:spPr>
          <a:xfrm>
            <a:off x="6052394" y="3023311"/>
            <a:ext cx="2924258" cy="415738"/>
          </a:xfrm>
          <a:prstGeom prst="rect">
            <a:avLst/>
          </a:prstGeom>
        </p:spPr>
      </p:pic>
      <p:pic>
        <p:nvPicPr>
          <p:cNvPr id="14" name="Picture 13"/>
          <p:cNvPicPr>
            <a:picLocks noChangeAspect="1"/>
          </p:cNvPicPr>
          <p:nvPr/>
        </p:nvPicPr>
        <p:blipFill>
          <a:blip r:embed="rId5"/>
          <a:stretch>
            <a:fillRect/>
          </a:stretch>
        </p:blipFill>
        <p:spPr>
          <a:xfrm>
            <a:off x="418592" y="2180683"/>
            <a:ext cx="3368452" cy="609750"/>
          </a:xfrm>
          <a:prstGeom prst="rect">
            <a:avLst/>
          </a:prstGeom>
        </p:spPr>
      </p:pic>
      <p:pic>
        <p:nvPicPr>
          <p:cNvPr id="15" name="Picture 14"/>
          <p:cNvPicPr>
            <a:picLocks noChangeAspect="1"/>
          </p:cNvPicPr>
          <p:nvPr/>
        </p:nvPicPr>
        <p:blipFill>
          <a:blip r:embed="rId6"/>
          <a:stretch>
            <a:fillRect/>
          </a:stretch>
        </p:blipFill>
        <p:spPr>
          <a:xfrm>
            <a:off x="366417" y="3487585"/>
            <a:ext cx="3627559" cy="646704"/>
          </a:xfrm>
          <a:prstGeom prst="rect">
            <a:avLst/>
          </a:prstGeom>
        </p:spPr>
      </p:pic>
      <p:grpSp>
        <p:nvGrpSpPr>
          <p:cNvPr id="11" name="Group 10"/>
          <p:cNvGrpSpPr/>
          <p:nvPr/>
        </p:nvGrpSpPr>
        <p:grpSpPr>
          <a:xfrm>
            <a:off x="440919" y="1578233"/>
            <a:ext cx="3492773" cy="426538"/>
            <a:chOff x="1460094" y="1587758"/>
            <a:chExt cx="3492773" cy="426538"/>
          </a:xfrm>
        </p:grpSpPr>
        <p:pic>
          <p:nvPicPr>
            <p:cNvPr id="4" name="Picture 3"/>
            <p:cNvPicPr>
              <a:picLocks noChangeAspect="1"/>
            </p:cNvPicPr>
            <p:nvPr/>
          </p:nvPicPr>
          <p:blipFill>
            <a:blip r:embed="rId7"/>
            <a:stretch>
              <a:fillRect/>
            </a:stretch>
          </p:blipFill>
          <p:spPr>
            <a:xfrm>
              <a:off x="2694895" y="1587758"/>
              <a:ext cx="2257972" cy="415738"/>
            </a:xfrm>
            <a:prstGeom prst="rect">
              <a:avLst/>
            </a:prstGeom>
          </p:spPr>
        </p:pic>
        <p:pic>
          <p:nvPicPr>
            <p:cNvPr id="5" name="Picture 4"/>
            <p:cNvPicPr>
              <a:picLocks noChangeAspect="1"/>
            </p:cNvPicPr>
            <p:nvPr/>
          </p:nvPicPr>
          <p:blipFill>
            <a:blip r:embed="rId8"/>
            <a:stretch>
              <a:fillRect/>
            </a:stretch>
          </p:blipFill>
          <p:spPr>
            <a:xfrm>
              <a:off x="1460094" y="1644751"/>
              <a:ext cx="703303" cy="369545"/>
            </a:xfrm>
            <a:prstGeom prst="rect">
              <a:avLst/>
            </a:prstGeom>
          </p:spPr>
        </p:pic>
        <p:sp>
          <p:nvSpPr>
            <p:cNvPr id="3" name="TextBox 2"/>
            <p:cNvSpPr txBox="1"/>
            <p:nvPr/>
          </p:nvSpPr>
          <p:spPr>
            <a:xfrm>
              <a:off x="2289134" y="1634164"/>
              <a:ext cx="300082" cy="369332"/>
            </a:xfrm>
            <a:prstGeom prst="rect">
              <a:avLst/>
            </a:prstGeom>
            <a:noFill/>
          </p:spPr>
          <p:txBody>
            <a:bodyPr wrap="none" rtlCol="0">
              <a:spAutoFit/>
            </a:bodyPr>
            <a:lstStyle/>
            <a:p>
              <a:r>
                <a:rPr lang="en-US" dirty="0" smtClean="0"/>
                <a:t>=</a:t>
              </a:r>
              <a:endParaRPr lang="en-US" dirty="0"/>
            </a:p>
          </p:txBody>
        </p:sp>
      </p:grpSp>
      <p:grpSp>
        <p:nvGrpSpPr>
          <p:cNvPr id="7" name="Group 6"/>
          <p:cNvGrpSpPr/>
          <p:nvPr/>
        </p:nvGrpSpPr>
        <p:grpSpPr>
          <a:xfrm>
            <a:off x="418592" y="3040364"/>
            <a:ext cx="5130395" cy="398685"/>
            <a:chOff x="1437767" y="3049889"/>
            <a:chExt cx="5130395" cy="398685"/>
          </a:xfrm>
        </p:grpSpPr>
        <p:pic>
          <p:nvPicPr>
            <p:cNvPr id="9" name="Picture 8"/>
            <p:cNvPicPr>
              <a:picLocks noChangeAspect="1"/>
            </p:cNvPicPr>
            <p:nvPr/>
          </p:nvPicPr>
          <p:blipFill>
            <a:blip r:embed="rId9"/>
            <a:stretch>
              <a:fillRect/>
            </a:stretch>
          </p:blipFill>
          <p:spPr>
            <a:xfrm>
              <a:off x="1437767" y="3051313"/>
              <a:ext cx="851367" cy="369545"/>
            </a:xfrm>
            <a:prstGeom prst="rect">
              <a:avLst/>
            </a:prstGeom>
          </p:spPr>
        </p:pic>
        <p:pic>
          <p:nvPicPr>
            <p:cNvPr id="13" name="Picture 12"/>
            <p:cNvPicPr>
              <a:picLocks noChangeAspect="1"/>
            </p:cNvPicPr>
            <p:nvPr/>
          </p:nvPicPr>
          <p:blipFill>
            <a:blip r:embed="rId10"/>
            <a:stretch>
              <a:fillRect/>
            </a:stretch>
          </p:blipFill>
          <p:spPr>
            <a:xfrm>
              <a:off x="2792541" y="3051313"/>
              <a:ext cx="3775621" cy="397261"/>
            </a:xfrm>
            <a:prstGeom prst="rect">
              <a:avLst/>
            </a:prstGeom>
          </p:spPr>
        </p:pic>
        <p:sp>
          <p:nvSpPr>
            <p:cNvPr id="16" name="TextBox 15"/>
            <p:cNvSpPr txBox="1"/>
            <p:nvPr/>
          </p:nvSpPr>
          <p:spPr>
            <a:xfrm>
              <a:off x="2390796" y="3049889"/>
              <a:ext cx="300082" cy="369332"/>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3846162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653" y="-6971"/>
            <a:ext cx="7886700" cy="1325563"/>
          </a:xfrm>
        </p:spPr>
        <p:txBody>
          <a:bodyPr/>
          <a:lstStyle/>
          <a:p>
            <a:r>
              <a:rPr lang="en-US" dirty="0" smtClean="0"/>
              <a:t>General System Steps</a:t>
            </a:r>
            <a:endParaRPr lang="en-US" dirty="0"/>
          </a:p>
        </p:txBody>
      </p:sp>
      <p:sp>
        <p:nvSpPr>
          <p:cNvPr id="38" name="Rectangle 37"/>
          <p:cNvSpPr/>
          <p:nvPr/>
        </p:nvSpPr>
        <p:spPr>
          <a:xfrm>
            <a:off x="2155807" y="4194262"/>
            <a:ext cx="3138744" cy="369332"/>
          </a:xfrm>
          <a:prstGeom prst="rect">
            <a:avLst/>
          </a:prstGeom>
        </p:spPr>
        <p:txBody>
          <a:bodyPr wrap="none">
            <a:spAutoFit/>
          </a:bodyPr>
          <a:lstStyle/>
          <a:p>
            <a:r>
              <a:rPr lang="en-US" b="1" dirty="0"/>
              <a:t>Comparing </a:t>
            </a:r>
            <a:r>
              <a:rPr lang="en-US" b="1" dirty="0" smtClean="0"/>
              <a:t>Moment </a:t>
            </a:r>
            <a:r>
              <a:rPr lang="en-US" b="1" dirty="0"/>
              <a:t>Invariants</a:t>
            </a:r>
          </a:p>
        </p:txBody>
      </p:sp>
      <p:grpSp>
        <p:nvGrpSpPr>
          <p:cNvPr id="132" name="Group 131"/>
          <p:cNvGrpSpPr/>
          <p:nvPr/>
        </p:nvGrpSpPr>
        <p:grpSpPr>
          <a:xfrm>
            <a:off x="6292951" y="1975084"/>
            <a:ext cx="2877980" cy="2013091"/>
            <a:chOff x="6292951" y="1975084"/>
            <a:chExt cx="2877980" cy="2013091"/>
          </a:xfrm>
        </p:grpSpPr>
        <p:pic>
          <p:nvPicPr>
            <p:cNvPr id="15" name="Picture 14"/>
            <p:cNvPicPr>
              <a:picLocks noChangeAspect="1"/>
            </p:cNvPicPr>
            <p:nvPr/>
          </p:nvPicPr>
          <p:blipFill>
            <a:blip r:embed="rId2"/>
            <a:stretch>
              <a:fillRect/>
            </a:stretch>
          </p:blipFill>
          <p:spPr>
            <a:xfrm>
              <a:off x="6292951" y="2927725"/>
              <a:ext cx="1547009" cy="1060450"/>
            </a:xfrm>
            <a:prstGeom prst="rect">
              <a:avLst/>
            </a:prstGeom>
          </p:spPr>
        </p:pic>
        <p:sp>
          <p:nvSpPr>
            <p:cNvPr id="35" name="Rectangle 34"/>
            <p:cNvSpPr/>
            <p:nvPr/>
          </p:nvSpPr>
          <p:spPr>
            <a:xfrm>
              <a:off x="8018992" y="2370870"/>
              <a:ext cx="1151939" cy="646331"/>
            </a:xfrm>
            <a:prstGeom prst="rect">
              <a:avLst/>
            </a:prstGeom>
          </p:spPr>
          <p:txBody>
            <a:bodyPr wrap="square">
              <a:spAutoFit/>
            </a:bodyPr>
            <a:lstStyle/>
            <a:p>
              <a:pPr algn="ctr"/>
              <a:r>
                <a:rPr lang="en-US" b="1" dirty="0" smtClean="0"/>
                <a:t>Interest Points</a:t>
              </a:r>
              <a:endParaRPr lang="en-US" b="1" dirty="0"/>
            </a:p>
          </p:txBody>
        </p:sp>
        <p:cxnSp>
          <p:nvCxnSpPr>
            <p:cNvPr id="42" name="Elbow Connector 41"/>
            <p:cNvCxnSpPr>
              <a:stCxn id="14" idx="3"/>
              <a:endCxn id="15" idx="3"/>
            </p:cNvCxnSpPr>
            <p:nvPr/>
          </p:nvCxnSpPr>
          <p:spPr>
            <a:xfrm>
              <a:off x="7690742" y="1975084"/>
              <a:ext cx="149218" cy="1482866"/>
            </a:xfrm>
            <a:prstGeom prst="bentConnector3">
              <a:avLst>
                <a:gd name="adj1" fmla="val 25319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3487254" y="2695768"/>
            <a:ext cx="2713798" cy="1275579"/>
            <a:chOff x="3487254" y="2695768"/>
            <a:chExt cx="2713798" cy="1275579"/>
          </a:xfrm>
        </p:grpSpPr>
        <p:pic>
          <p:nvPicPr>
            <p:cNvPr id="16" name="Picture 15"/>
            <p:cNvPicPr>
              <a:picLocks noChangeAspect="1"/>
            </p:cNvPicPr>
            <p:nvPr/>
          </p:nvPicPr>
          <p:blipFill>
            <a:blip r:embed="rId3"/>
            <a:stretch>
              <a:fillRect/>
            </a:stretch>
          </p:blipFill>
          <p:spPr>
            <a:xfrm>
              <a:off x="3487254" y="2940916"/>
              <a:ext cx="1500187" cy="1030431"/>
            </a:xfrm>
            <a:prstGeom prst="rect">
              <a:avLst/>
            </a:prstGeom>
          </p:spPr>
        </p:pic>
        <p:grpSp>
          <p:nvGrpSpPr>
            <p:cNvPr id="134" name="Group 133"/>
            <p:cNvGrpSpPr/>
            <p:nvPr/>
          </p:nvGrpSpPr>
          <p:grpSpPr>
            <a:xfrm>
              <a:off x="5066477" y="2695768"/>
              <a:ext cx="1134575" cy="762182"/>
              <a:chOff x="5066477" y="2695768"/>
              <a:chExt cx="1134575" cy="762182"/>
            </a:xfrm>
          </p:grpSpPr>
          <p:sp>
            <p:nvSpPr>
              <p:cNvPr id="36" name="Rectangle 35"/>
              <p:cNvSpPr/>
              <p:nvPr/>
            </p:nvSpPr>
            <p:spPr>
              <a:xfrm>
                <a:off x="5074669" y="2695768"/>
                <a:ext cx="1126383" cy="646331"/>
              </a:xfrm>
              <a:prstGeom prst="rect">
                <a:avLst/>
              </a:prstGeom>
            </p:spPr>
            <p:txBody>
              <a:bodyPr wrap="square">
                <a:spAutoFit/>
              </a:bodyPr>
              <a:lstStyle/>
              <a:p>
                <a:pPr algn="ctr"/>
                <a:r>
                  <a:rPr lang="en-US" b="1" dirty="0" smtClean="0"/>
                  <a:t>Interest Regions</a:t>
                </a:r>
                <a:endParaRPr lang="en-US" b="1" dirty="0"/>
              </a:p>
            </p:txBody>
          </p:sp>
          <p:cxnSp>
            <p:nvCxnSpPr>
              <p:cNvPr id="55" name="Straight Arrow Connector 54"/>
              <p:cNvCxnSpPr/>
              <p:nvPr/>
            </p:nvCxnSpPr>
            <p:spPr>
              <a:xfrm flipH="1" flipV="1">
                <a:off x="5066477" y="3456131"/>
                <a:ext cx="1093124" cy="18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42" name="Group 141"/>
          <p:cNvGrpSpPr/>
          <p:nvPr/>
        </p:nvGrpSpPr>
        <p:grpSpPr>
          <a:xfrm>
            <a:off x="358058" y="1174745"/>
            <a:ext cx="2688393" cy="1344694"/>
            <a:chOff x="358058" y="1174745"/>
            <a:chExt cx="2688393" cy="1344694"/>
          </a:xfrm>
        </p:grpSpPr>
        <p:pic>
          <p:nvPicPr>
            <p:cNvPr id="12" name="Picture 11"/>
            <p:cNvPicPr>
              <a:picLocks noChangeAspect="1"/>
            </p:cNvPicPr>
            <p:nvPr/>
          </p:nvPicPr>
          <p:blipFill>
            <a:blip r:embed="rId4"/>
            <a:stretch>
              <a:fillRect/>
            </a:stretch>
          </p:blipFill>
          <p:spPr>
            <a:xfrm>
              <a:off x="358058" y="1524077"/>
              <a:ext cx="1471279" cy="995362"/>
            </a:xfrm>
            <a:prstGeom prst="rect">
              <a:avLst/>
            </a:prstGeom>
          </p:spPr>
        </p:pic>
        <p:grpSp>
          <p:nvGrpSpPr>
            <p:cNvPr id="129" name="Group 128"/>
            <p:cNvGrpSpPr/>
            <p:nvPr/>
          </p:nvGrpSpPr>
          <p:grpSpPr>
            <a:xfrm>
              <a:off x="1810863" y="1174745"/>
              <a:ext cx="1235588" cy="800337"/>
              <a:chOff x="1810863" y="1174745"/>
              <a:chExt cx="1235588" cy="800337"/>
            </a:xfrm>
          </p:grpSpPr>
          <p:cxnSp>
            <p:nvCxnSpPr>
              <p:cNvPr id="58" name="Straight Arrow Connector 57"/>
              <p:cNvCxnSpPr/>
              <p:nvPr/>
            </p:nvCxnSpPr>
            <p:spPr>
              <a:xfrm>
                <a:off x="1905000" y="1975082"/>
                <a:ext cx="11414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810863" y="1174745"/>
                <a:ext cx="1126383" cy="646331"/>
              </a:xfrm>
              <a:prstGeom prst="rect">
                <a:avLst/>
              </a:prstGeom>
            </p:spPr>
            <p:txBody>
              <a:bodyPr wrap="square">
                <a:spAutoFit/>
              </a:bodyPr>
              <a:lstStyle/>
              <a:p>
                <a:pPr algn="ctr"/>
                <a:r>
                  <a:rPr lang="en-US" dirty="0" smtClean="0"/>
                  <a:t>Query Mesh</a:t>
                </a:r>
                <a:endParaRPr lang="en-US" dirty="0"/>
              </a:p>
            </p:txBody>
          </p:sp>
        </p:grpSp>
      </p:grpSp>
      <p:grpSp>
        <p:nvGrpSpPr>
          <p:cNvPr id="137" name="Group 136"/>
          <p:cNvGrpSpPr/>
          <p:nvPr/>
        </p:nvGrpSpPr>
        <p:grpSpPr>
          <a:xfrm>
            <a:off x="-2693" y="3943377"/>
            <a:ext cx="2997740" cy="1452238"/>
            <a:chOff x="-2693" y="3943377"/>
            <a:chExt cx="2997740" cy="1452238"/>
          </a:xfrm>
        </p:grpSpPr>
        <p:sp>
          <p:nvSpPr>
            <p:cNvPr id="37" name="Rectangle 36"/>
            <p:cNvSpPr/>
            <p:nvPr/>
          </p:nvSpPr>
          <p:spPr>
            <a:xfrm>
              <a:off x="-2693" y="4472285"/>
              <a:ext cx="1407781" cy="923330"/>
            </a:xfrm>
            <a:prstGeom prst="rect">
              <a:avLst/>
            </a:prstGeom>
          </p:spPr>
          <p:txBody>
            <a:bodyPr wrap="square">
              <a:spAutoFit/>
            </a:bodyPr>
            <a:lstStyle/>
            <a:p>
              <a:pPr algn="ctr"/>
              <a:r>
                <a:rPr lang="en-US" b="1" dirty="0"/>
                <a:t>Finding </a:t>
              </a:r>
              <a:r>
                <a:rPr lang="en-US" b="1" dirty="0" smtClean="0"/>
                <a:t>Moment </a:t>
              </a:r>
              <a:r>
                <a:rPr lang="en-US" b="1" dirty="0"/>
                <a:t>Invariants</a:t>
              </a:r>
            </a:p>
          </p:txBody>
        </p:sp>
        <p:cxnSp>
          <p:nvCxnSpPr>
            <p:cNvPr id="65" name="Elbow Connector 64"/>
            <p:cNvCxnSpPr>
              <a:endCxn id="5" idx="2"/>
            </p:cNvCxnSpPr>
            <p:nvPr/>
          </p:nvCxnSpPr>
          <p:spPr>
            <a:xfrm rot="16200000" flipH="1">
              <a:off x="1520946" y="3735033"/>
              <a:ext cx="1265757" cy="168244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4518291" y="4486951"/>
            <a:ext cx="4227521" cy="1238250"/>
            <a:chOff x="4518291" y="4486951"/>
            <a:chExt cx="4227521" cy="1238250"/>
          </a:xfrm>
        </p:grpSpPr>
        <p:pic>
          <p:nvPicPr>
            <p:cNvPr id="19" name="Picture 18"/>
            <p:cNvPicPr>
              <a:picLocks noChangeAspect="1"/>
            </p:cNvPicPr>
            <p:nvPr/>
          </p:nvPicPr>
          <p:blipFill>
            <a:blip r:embed="rId5"/>
            <a:stretch>
              <a:fillRect/>
            </a:stretch>
          </p:blipFill>
          <p:spPr>
            <a:xfrm>
              <a:off x="6292951" y="4486951"/>
              <a:ext cx="1370044" cy="1238250"/>
            </a:xfrm>
            <a:prstGeom prst="rect">
              <a:avLst/>
            </a:prstGeom>
          </p:spPr>
        </p:pic>
        <p:cxnSp>
          <p:nvCxnSpPr>
            <p:cNvPr id="70" name="Straight Arrow Connector 69"/>
            <p:cNvCxnSpPr>
              <a:stCxn id="5" idx="4"/>
            </p:cNvCxnSpPr>
            <p:nvPr/>
          </p:nvCxnSpPr>
          <p:spPr>
            <a:xfrm>
              <a:off x="4518291" y="5209135"/>
              <a:ext cx="19396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7593873" y="4652226"/>
              <a:ext cx="1151939" cy="646331"/>
            </a:xfrm>
            <a:prstGeom prst="rect">
              <a:avLst/>
            </a:prstGeom>
          </p:spPr>
          <p:txBody>
            <a:bodyPr wrap="square">
              <a:spAutoFit/>
            </a:bodyPr>
            <a:lstStyle/>
            <a:p>
              <a:pPr algn="ctr"/>
              <a:r>
                <a:rPr lang="en-US" dirty="0" smtClean="0"/>
                <a:t>Result Mesh</a:t>
              </a:r>
              <a:endParaRPr lang="en-US" dirty="0"/>
            </a:p>
          </p:txBody>
        </p:sp>
      </p:grpSp>
      <p:grpSp>
        <p:nvGrpSpPr>
          <p:cNvPr id="136" name="Group 135"/>
          <p:cNvGrpSpPr/>
          <p:nvPr/>
        </p:nvGrpSpPr>
        <p:grpSpPr>
          <a:xfrm>
            <a:off x="488970" y="2959991"/>
            <a:ext cx="2781161" cy="1074818"/>
            <a:chOff x="488970" y="2959991"/>
            <a:chExt cx="2781161" cy="1074818"/>
          </a:xfrm>
        </p:grpSpPr>
        <p:cxnSp>
          <p:nvCxnSpPr>
            <p:cNvPr id="63" name="Straight Arrow Connector 62"/>
            <p:cNvCxnSpPr/>
            <p:nvPr/>
          </p:nvCxnSpPr>
          <p:spPr>
            <a:xfrm flipH="1" flipV="1">
              <a:off x="2177007" y="3456131"/>
              <a:ext cx="1093124" cy="18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0" name="Picture 1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970" y="2959991"/>
              <a:ext cx="1570888" cy="1074818"/>
            </a:xfrm>
            <a:prstGeom prst="rect">
              <a:avLst/>
            </a:prstGeom>
          </p:spPr>
        </p:pic>
      </p:grpSp>
      <p:grpSp>
        <p:nvGrpSpPr>
          <p:cNvPr id="140" name="Group 139"/>
          <p:cNvGrpSpPr/>
          <p:nvPr/>
        </p:nvGrpSpPr>
        <p:grpSpPr>
          <a:xfrm>
            <a:off x="211469" y="4680125"/>
            <a:ext cx="8329591" cy="2160258"/>
            <a:chOff x="211469" y="4680125"/>
            <a:chExt cx="8329591" cy="2160258"/>
          </a:xfrm>
        </p:grpSpPr>
        <p:grpSp>
          <p:nvGrpSpPr>
            <p:cNvPr id="139" name="Group 138"/>
            <p:cNvGrpSpPr/>
            <p:nvPr/>
          </p:nvGrpSpPr>
          <p:grpSpPr>
            <a:xfrm>
              <a:off x="2995047" y="4680125"/>
              <a:ext cx="1523244" cy="1058020"/>
              <a:chOff x="2995047" y="4680125"/>
              <a:chExt cx="1523244" cy="1058020"/>
            </a:xfrm>
          </p:grpSpPr>
          <p:sp>
            <p:nvSpPr>
              <p:cNvPr id="5" name="Can 4"/>
              <p:cNvSpPr/>
              <p:nvPr/>
            </p:nvSpPr>
            <p:spPr>
              <a:xfrm>
                <a:off x="2995047" y="4680125"/>
                <a:ext cx="1523244" cy="1058020"/>
              </a:xfrm>
              <a:prstGeom prst="can">
                <a:avLst>
                  <a:gd name="adj" fmla="val 15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055286" y="4858126"/>
                <a:ext cx="1445616" cy="738664"/>
              </a:xfrm>
              <a:prstGeom prst="rect">
                <a:avLst/>
              </a:prstGeom>
            </p:spPr>
            <p:txBody>
              <a:bodyPr wrap="square">
                <a:spAutoFit/>
              </a:bodyPr>
              <a:lstStyle/>
              <a:p>
                <a:pPr algn="ctr"/>
                <a:r>
                  <a:rPr lang="en-US" sz="1400" b="1" dirty="0" smtClean="0"/>
                  <a:t>Local Moment Invariants Database</a:t>
                </a:r>
                <a:endParaRPr lang="en-US" sz="1400" b="1" dirty="0"/>
              </a:p>
            </p:txBody>
          </p:sp>
        </p:grpSp>
        <p:grpSp>
          <p:nvGrpSpPr>
            <p:cNvPr id="138" name="Group 137"/>
            <p:cNvGrpSpPr/>
            <p:nvPr/>
          </p:nvGrpSpPr>
          <p:grpSpPr>
            <a:xfrm>
              <a:off x="211469" y="5738145"/>
              <a:ext cx="8329591" cy="1102238"/>
              <a:chOff x="211469" y="5738145"/>
              <a:chExt cx="8329591" cy="1102238"/>
            </a:xfrm>
          </p:grpSpPr>
          <p:pic>
            <p:nvPicPr>
              <p:cNvPr id="6" name="Picture 5"/>
              <p:cNvPicPr>
                <a:picLocks noChangeAspect="1"/>
              </p:cNvPicPr>
              <p:nvPr/>
            </p:nvPicPr>
            <p:blipFill>
              <a:blip r:embed="rId7"/>
              <a:stretch>
                <a:fillRect/>
              </a:stretch>
            </p:blipFill>
            <p:spPr>
              <a:xfrm>
                <a:off x="970275" y="6144084"/>
                <a:ext cx="399348" cy="696299"/>
              </a:xfrm>
              <a:prstGeom prst="rect">
                <a:avLst/>
              </a:prstGeom>
            </p:spPr>
          </p:pic>
          <p:pic>
            <p:nvPicPr>
              <p:cNvPr id="20" name="Picture 19"/>
              <p:cNvPicPr>
                <a:picLocks noChangeAspect="1"/>
              </p:cNvPicPr>
              <p:nvPr/>
            </p:nvPicPr>
            <p:blipFill>
              <a:blip r:embed="rId8"/>
              <a:stretch>
                <a:fillRect/>
              </a:stretch>
            </p:blipFill>
            <p:spPr>
              <a:xfrm>
                <a:off x="211469" y="6149535"/>
                <a:ext cx="656368" cy="355195"/>
              </a:xfrm>
              <a:prstGeom prst="rect">
                <a:avLst/>
              </a:prstGeom>
            </p:spPr>
          </p:pic>
          <p:pic>
            <p:nvPicPr>
              <p:cNvPr id="21" name="Picture 20"/>
              <p:cNvPicPr>
                <a:picLocks noChangeAspect="1"/>
              </p:cNvPicPr>
              <p:nvPr/>
            </p:nvPicPr>
            <p:blipFill>
              <a:blip r:embed="rId9"/>
              <a:stretch>
                <a:fillRect/>
              </a:stretch>
            </p:blipFill>
            <p:spPr>
              <a:xfrm>
                <a:off x="5630941" y="6156746"/>
                <a:ext cx="559572" cy="379709"/>
              </a:xfrm>
              <a:prstGeom prst="rect">
                <a:avLst/>
              </a:prstGeom>
            </p:spPr>
          </p:pic>
          <p:pic>
            <p:nvPicPr>
              <p:cNvPr id="22" name="Picture 21"/>
              <p:cNvPicPr>
                <a:picLocks noChangeAspect="1"/>
              </p:cNvPicPr>
              <p:nvPr/>
            </p:nvPicPr>
            <p:blipFill>
              <a:blip r:embed="rId10"/>
              <a:stretch>
                <a:fillRect/>
              </a:stretch>
            </p:blipFill>
            <p:spPr>
              <a:xfrm>
                <a:off x="4961765" y="6162694"/>
                <a:ext cx="566738" cy="566738"/>
              </a:xfrm>
              <a:prstGeom prst="rect">
                <a:avLst/>
              </a:prstGeom>
            </p:spPr>
          </p:pic>
          <p:pic>
            <p:nvPicPr>
              <p:cNvPr id="23" name="Picture 22"/>
              <p:cNvPicPr>
                <a:picLocks noChangeAspect="1"/>
              </p:cNvPicPr>
              <p:nvPr/>
            </p:nvPicPr>
            <p:blipFill>
              <a:blip r:embed="rId11"/>
              <a:stretch>
                <a:fillRect/>
              </a:stretch>
            </p:blipFill>
            <p:spPr>
              <a:xfrm>
                <a:off x="6292951" y="6162694"/>
                <a:ext cx="814485" cy="646742"/>
              </a:xfrm>
              <a:prstGeom prst="rect">
                <a:avLst/>
              </a:prstGeom>
            </p:spPr>
          </p:pic>
          <p:pic>
            <p:nvPicPr>
              <p:cNvPr id="24" name="Picture 23"/>
              <p:cNvPicPr>
                <a:picLocks noChangeAspect="1"/>
              </p:cNvPicPr>
              <p:nvPr/>
            </p:nvPicPr>
            <p:blipFill>
              <a:blip r:embed="rId12"/>
              <a:stretch>
                <a:fillRect/>
              </a:stretch>
            </p:blipFill>
            <p:spPr>
              <a:xfrm>
                <a:off x="3439959" y="6156784"/>
                <a:ext cx="684877" cy="656414"/>
              </a:xfrm>
              <a:prstGeom prst="rect">
                <a:avLst/>
              </a:prstGeom>
            </p:spPr>
          </p:pic>
          <p:pic>
            <p:nvPicPr>
              <p:cNvPr id="25" name="Picture 24"/>
              <p:cNvPicPr>
                <a:picLocks noChangeAspect="1"/>
              </p:cNvPicPr>
              <p:nvPr/>
            </p:nvPicPr>
            <p:blipFill>
              <a:blip r:embed="rId13"/>
              <a:stretch>
                <a:fillRect/>
              </a:stretch>
            </p:blipFill>
            <p:spPr>
              <a:xfrm>
                <a:off x="1472061" y="6152091"/>
                <a:ext cx="506494" cy="634971"/>
              </a:xfrm>
              <a:prstGeom prst="rect">
                <a:avLst/>
              </a:prstGeom>
            </p:spPr>
          </p:pic>
          <p:pic>
            <p:nvPicPr>
              <p:cNvPr id="26" name="Picture 25"/>
              <p:cNvPicPr>
                <a:picLocks noChangeAspect="1"/>
              </p:cNvPicPr>
              <p:nvPr/>
            </p:nvPicPr>
            <p:blipFill>
              <a:blip r:embed="rId14"/>
              <a:stretch>
                <a:fillRect/>
              </a:stretch>
            </p:blipFill>
            <p:spPr>
              <a:xfrm>
                <a:off x="4227274" y="6154751"/>
                <a:ext cx="632053" cy="680672"/>
              </a:xfrm>
              <a:prstGeom prst="rect">
                <a:avLst/>
              </a:prstGeom>
            </p:spPr>
          </p:pic>
          <p:pic>
            <p:nvPicPr>
              <p:cNvPr id="27" name="Picture 26"/>
              <p:cNvPicPr>
                <a:picLocks noChangeAspect="1"/>
              </p:cNvPicPr>
              <p:nvPr/>
            </p:nvPicPr>
            <p:blipFill>
              <a:blip r:embed="rId15"/>
              <a:stretch>
                <a:fillRect/>
              </a:stretch>
            </p:blipFill>
            <p:spPr>
              <a:xfrm>
                <a:off x="2806468" y="6157520"/>
                <a:ext cx="531053" cy="676612"/>
              </a:xfrm>
              <a:prstGeom prst="rect">
                <a:avLst/>
              </a:prstGeom>
            </p:spPr>
          </p:pic>
          <p:pic>
            <p:nvPicPr>
              <p:cNvPr id="28" name="Picture 27"/>
              <p:cNvPicPr>
                <a:picLocks noChangeAspect="1"/>
              </p:cNvPicPr>
              <p:nvPr/>
            </p:nvPicPr>
            <p:blipFill>
              <a:blip r:embed="rId16"/>
              <a:stretch>
                <a:fillRect/>
              </a:stretch>
            </p:blipFill>
            <p:spPr>
              <a:xfrm>
                <a:off x="7209874" y="6159921"/>
                <a:ext cx="789767" cy="416176"/>
              </a:xfrm>
              <a:prstGeom prst="rect">
                <a:avLst/>
              </a:prstGeom>
            </p:spPr>
          </p:pic>
          <p:pic>
            <p:nvPicPr>
              <p:cNvPr id="29" name="Picture 28"/>
              <p:cNvPicPr>
                <a:picLocks noChangeAspect="1"/>
              </p:cNvPicPr>
              <p:nvPr/>
            </p:nvPicPr>
            <p:blipFill>
              <a:blip r:embed="rId17"/>
              <a:stretch>
                <a:fillRect/>
              </a:stretch>
            </p:blipFill>
            <p:spPr>
              <a:xfrm>
                <a:off x="2080993" y="6151843"/>
                <a:ext cx="623037" cy="644189"/>
              </a:xfrm>
              <a:prstGeom prst="rect">
                <a:avLst/>
              </a:prstGeom>
            </p:spPr>
          </p:pic>
          <p:cxnSp>
            <p:nvCxnSpPr>
              <p:cNvPr id="72" name="Elbow Connector 71"/>
              <p:cNvCxnSpPr>
                <a:stCxn id="20" idx="0"/>
                <a:endCxn id="5" idx="3"/>
              </p:cNvCxnSpPr>
              <p:nvPr/>
            </p:nvCxnSpPr>
            <p:spPr>
              <a:xfrm rot="5400000" flipH="1" flipV="1">
                <a:off x="1942466" y="4335332"/>
                <a:ext cx="411390" cy="321701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6" idx="0"/>
                <a:endCxn id="5" idx="3"/>
              </p:cNvCxnSpPr>
              <p:nvPr/>
            </p:nvCxnSpPr>
            <p:spPr>
              <a:xfrm rot="5400000" flipH="1" flipV="1">
                <a:off x="2260340" y="4647755"/>
                <a:ext cx="405939" cy="258672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28" idx="0"/>
                <a:endCxn id="5" idx="3"/>
              </p:cNvCxnSpPr>
              <p:nvPr/>
            </p:nvCxnSpPr>
            <p:spPr>
              <a:xfrm rot="16200000" flipV="1">
                <a:off x="5469826" y="4024988"/>
                <a:ext cx="421776" cy="384808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23" idx="0"/>
                <a:endCxn id="5" idx="3"/>
              </p:cNvCxnSpPr>
              <p:nvPr/>
            </p:nvCxnSpPr>
            <p:spPr>
              <a:xfrm rot="16200000" flipV="1">
                <a:off x="5016158" y="4478657"/>
                <a:ext cx="424549" cy="294352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21" idx="0"/>
                <a:endCxn id="5" idx="3"/>
              </p:cNvCxnSpPr>
              <p:nvPr/>
            </p:nvCxnSpPr>
            <p:spPr>
              <a:xfrm rot="16200000" flipV="1">
                <a:off x="4624398" y="4870417"/>
                <a:ext cx="418601" cy="215405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22" idx="0"/>
                <a:endCxn id="5" idx="3"/>
              </p:cNvCxnSpPr>
              <p:nvPr/>
            </p:nvCxnSpPr>
            <p:spPr>
              <a:xfrm rot="16200000" flipV="1">
                <a:off x="4288628" y="5206187"/>
                <a:ext cx="424549" cy="148846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26" idx="0"/>
                <a:endCxn id="5" idx="3"/>
              </p:cNvCxnSpPr>
              <p:nvPr/>
            </p:nvCxnSpPr>
            <p:spPr>
              <a:xfrm rot="16200000" flipV="1">
                <a:off x="3941682" y="5553132"/>
                <a:ext cx="416606" cy="78663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24" idx="0"/>
                <a:endCxn id="5" idx="3"/>
              </p:cNvCxnSpPr>
              <p:nvPr/>
            </p:nvCxnSpPr>
            <p:spPr>
              <a:xfrm rot="16200000" flipV="1">
                <a:off x="3560215" y="5934600"/>
                <a:ext cx="418639" cy="2572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27" idx="0"/>
                <a:endCxn id="5" idx="3"/>
              </p:cNvCxnSpPr>
              <p:nvPr/>
            </p:nvCxnSpPr>
            <p:spPr>
              <a:xfrm rot="5400000" flipH="1" flipV="1">
                <a:off x="3204645" y="5605496"/>
                <a:ext cx="419375" cy="68467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29" idx="0"/>
                <a:endCxn id="5" idx="3"/>
              </p:cNvCxnSpPr>
              <p:nvPr/>
            </p:nvCxnSpPr>
            <p:spPr>
              <a:xfrm rot="5400000" flipH="1" flipV="1">
                <a:off x="2867741" y="5262916"/>
                <a:ext cx="413698" cy="136415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25" idx="0"/>
                <a:endCxn id="5" idx="3"/>
              </p:cNvCxnSpPr>
              <p:nvPr/>
            </p:nvCxnSpPr>
            <p:spPr>
              <a:xfrm rot="5400000" flipH="1" flipV="1">
                <a:off x="2534015" y="4929438"/>
                <a:ext cx="413946" cy="203136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8197696" y="6152931"/>
                <a:ext cx="343364" cy="369332"/>
              </a:xfrm>
              <a:prstGeom prst="rect">
                <a:avLst/>
              </a:prstGeom>
              <a:noFill/>
            </p:spPr>
            <p:txBody>
              <a:bodyPr wrap="none" rtlCol="0">
                <a:spAutoFit/>
              </a:bodyPr>
              <a:lstStyle/>
              <a:p>
                <a:r>
                  <a:rPr lang="en-US" dirty="0" smtClean="0"/>
                  <a:t>…</a:t>
                </a:r>
                <a:endParaRPr lang="en-US" dirty="0"/>
              </a:p>
            </p:txBody>
          </p:sp>
          <p:cxnSp>
            <p:nvCxnSpPr>
              <p:cNvPr id="125" name="Elbow Connector 124"/>
              <p:cNvCxnSpPr>
                <a:stCxn id="123" idx="0"/>
                <a:endCxn id="5" idx="3"/>
              </p:cNvCxnSpPr>
              <p:nvPr/>
            </p:nvCxnSpPr>
            <p:spPr>
              <a:xfrm rot="16200000" flipV="1">
                <a:off x="5855631" y="3639183"/>
                <a:ext cx="414786" cy="461270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43" name="Group 142"/>
          <p:cNvGrpSpPr/>
          <p:nvPr/>
        </p:nvGrpSpPr>
        <p:grpSpPr>
          <a:xfrm>
            <a:off x="3243339" y="1154745"/>
            <a:ext cx="5621793" cy="1327680"/>
            <a:chOff x="3243339" y="1154745"/>
            <a:chExt cx="5621793" cy="1327680"/>
          </a:xfrm>
        </p:grpSpPr>
        <p:pic>
          <p:nvPicPr>
            <p:cNvPr id="13" name="Picture 12"/>
            <p:cNvPicPr>
              <a:picLocks noChangeAspect="1"/>
            </p:cNvPicPr>
            <p:nvPr/>
          </p:nvPicPr>
          <p:blipFill>
            <a:blip r:embed="rId18"/>
            <a:stretch>
              <a:fillRect/>
            </a:stretch>
          </p:blipFill>
          <p:spPr>
            <a:xfrm>
              <a:off x="3243339" y="1467740"/>
              <a:ext cx="1477524" cy="1014685"/>
            </a:xfrm>
            <a:prstGeom prst="rect">
              <a:avLst/>
            </a:prstGeom>
          </p:spPr>
        </p:pic>
        <p:grpSp>
          <p:nvGrpSpPr>
            <p:cNvPr id="133" name="Group 132"/>
            <p:cNvGrpSpPr/>
            <p:nvPr/>
          </p:nvGrpSpPr>
          <p:grpSpPr>
            <a:xfrm>
              <a:off x="4788090" y="1154745"/>
              <a:ext cx="4077042" cy="1296985"/>
              <a:chOff x="4788090" y="1154745"/>
              <a:chExt cx="4077042" cy="1296985"/>
            </a:xfrm>
          </p:grpSpPr>
          <p:grpSp>
            <p:nvGrpSpPr>
              <p:cNvPr id="130" name="Group 129"/>
              <p:cNvGrpSpPr/>
              <p:nvPr/>
            </p:nvGrpSpPr>
            <p:grpSpPr>
              <a:xfrm>
                <a:off x="4788090" y="1475358"/>
                <a:ext cx="1471412" cy="499726"/>
                <a:chOff x="4788090" y="1475358"/>
                <a:chExt cx="1471412" cy="499726"/>
              </a:xfrm>
            </p:grpSpPr>
            <p:sp>
              <p:nvSpPr>
                <p:cNvPr id="30" name="Rectangle 29"/>
                <p:cNvSpPr/>
                <p:nvPr/>
              </p:nvSpPr>
              <p:spPr>
                <a:xfrm>
                  <a:off x="4859327" y="1475358"/>
                  <a:ext cx="1400175" cy="369332"/>
                </a:xfrm>
                <a:prstGeom prst="rect">
                  <a:avLst/>
                </a:prstGeom>
              </p:spPr>
              <p:txBody>
                <a:bodyPr wrap="square">
                  <a:spAutoFit/>
                </a:bodyPr>
                <a:lstStyle/>
                <a:p>
                  <a:r>
                    <a:rPr lang="en-US" b="1" dirty="0" err="1" smtClean="0"/>
                    <a:t>Remeshing</a:t>
                  </a:r>
                  <a:endParaRPr lang="en-US" b="1" dirty="0"/>
                </a:p>
              </p:txBody>
            </p:sp>
            <p:cxnSp>
              <p:nvCxnSpPr>
                <p:cNvPr id="49" name="Straight Arrow Connector 48"/>
                <p:cNvCxnSpPr/>
                <p:nvPr/>
              </p:nvCxnSpPr>
              <p:spPr>
                <a:xfrm>
                  <a:off x="4788090" y="1975082"/>
                  <a:ext cx="1437634" cy="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6292951" y="1154745"/>
                <a:ext cx="2572181" cy="1296985"/>
                <a:chOff x="6292951" y="1154745"/>
                <a:chExt cx="2572181" cy="1296985"/>
              </a:xfrm>
            </p:grpSpPr>
            <p:pic>
              <p:nvPicPr>
                <p:cNvPr id="14" name="Picture 13"/>
                <p:cNvPicPr>
                  <a:picLocks noChangeAspect="1"/>
                </p:cNvPicPr>
                <p:nvPr/>
              </p:nvPicPr>
              <p:blipFill>
                <a:blip r:embed="rId19"/>
                <a:stretch>
                  <a:fillRect/>
                </a:stretch>
              </p:blipFill>
              <p:spPr>
                <a:xfrm>
                  <a:off x="6292951" y="1498437"/>
                  <a:ext cx="1397791" cy="953293"/>
                </a:xfrm>
                <a:prstGeom prst="rect">
                  <a:avLst/>
                </a:prstGeom>
              </p:spPr>
            </p:pic>
            <p:sp>
              <p:nvSpPr>
                <p:cNvPr id="128" name="Rectangle 127"/>
                <p:cNvSpPr/>
                <p:nvPr/>
              </p:nvSpPr>
              <p:spPr>
                <a:xfrm>
                  <a:off x="6583250" y="1154745"/>
                  <a:ext cx="2281882" cy="369332"/>
                </a:xfrm>
                <a:prstGeom prst="rect">
                  <a:avLst/>
                </a:prstGeom>
              </p:spPr>
              <p:txBody>
                <a:bodyPr wrap="square">
                  <a:spAutoFit/>
                </a:bodyPr>
                <a:lstStyle/>
                <a:p>
                  <a:r>
                    <a:rPr lang="en-US" dirty="0" smtClean="0"/>
                    <a:t>Regular and Uniform</a:t>
                  </a:r>
                  <a:endParaRPr lang="en-US" dirty="0"/>
                </a:p>
              </p:txBody>
            </p:sp>
          </p:grpSp>
        </p:grpSp>
      </p:grpSp>
    </p:spTree>
    <p:extLst>
      <p:ext uri="{BB962C8B-B14F-4D97-AF65-F5344CB8AC3E}">
        <p14:creationId xmlns:p14="http://schemas.microsoft.com/office/powerpoint/2010/main" val="29363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Matching Techniques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Methods based on local descriptors</a:t>
            </a:r>
          </a:p>
          <a:p>
            <a:pPr lvl="1"/>
            <a:r>
              <a:rPr lang="en-US" dirty="0" smtClean="0"/>
              <a:t>Spin Images, Local Spherical Harmonics, Heat Kernel Signature (HKS), 3D Shape Context, 3D SIFT, </a:t>
            </a:r>
            <a:r>
              <a:rPr lang="en-US" dirty="0" err="1" smtClean="0"/>
              <a:t>HoG</a:t>
            </a:r>
            <a:r>
              <a:rPr lang="en-US" dirty="0" smtClean="0"/>
              <a:t>, </a:t>
            </a:r>
            <a:r>
              <a:rPr lang="en-US" dirty="0" err="1" smtClean="0"/>
              <a:t>DoG</a:t>
            </a:r>
            <a:r>
              <a:rPr lang="en-US" dirty="0" smtClean="0"/>
              <a:t>…</a:t>
            </a:r>
            <a:r>
              <a:rPr lang="en-US" dirty="0" err="1" smtClean="0"/>
              <a:t>etc</a:t>
            </a:r>
            <a:endParaRPr lang="en-US" dirty="0" smtClean="0"/>
          </a:p>
          <a:p>
            <a:pPr lvl="1"/>
            <a:endParaRPr lang="en-US" dirty="0" smtClean="0"/>
          </a:p>
          <a:p>
            <a:pPr lvl="1"/>
            <a:endParaRPr lang="en-US" dirty="0" smtClean="0"/>
          </a:p>
          <a:p>
            <a:pPr lvl="1"/>
            <a:endParaRPr lang="en-US" dirty="0" smtClean="0"/>
          </a:p>
          <a:p>
            <a:r>
              <a:rPr lang="en-US" dirty="0" smtClean="0"/>
              <a:t>Methods based on segmentation</a:t>
            </a:r>
          </a:p>
          <a:p>
            <a:pPr marL="0" indent="0">
              <a:buNone/>
            </a:pPr>
            <a:endParaRPr lang="en-US" dirty="0" smtClean="0"/>
          </a:p>
          <a:p>
            <a:endParaRPr lang="en-US" dirty="0" smtClean="0"/>
          </a:p>
          <a:p>
            <a:endParaRPr lang="en-US" dirty="0" smtClean="0"/>
          </a:p>
          <a:p>
            <a:r>
              <a:rPr lang="en-US" dirty="0" smtClean="0"/>
              <a:t>Methods based on view</a:t>
            </a:r>
            <a:endParaRPr lang="en-US" dirty="0"/>
          </a:p>
        </p:txBody>
      </p:sp>
      <p:pic>
        <p:nvPicPr>
          <p:cNvPr id="4" name="Picture 3"/>
          <p:cNvPicPr>
            <a:picLocks noChangeAspect="1"/>
          </p:cNvPicPr>
          <p:nvPr/>
        </p:nvPicPr>
        <p:blipFill>
          <a:blip r:embed="rId2"/>
          <a:stretch>
            <a:fillRect/>
          </a:stretch>
        </p:blipFill>
        <p:spPr>
          <a:xfrm>
            <a:off x="5238925" y="2940401"/>
            <a:ext cx="2615971" cy="758525"/>
          </a:xfrm>
          <a:prstGeom prst="rect">
            <a:avLst/>
          </a:prstGeom>
        </p:spPr>
      </p:pic>
      <p:pic>
        <p:nvPicPr>
          <p:cNvPr id="5" name="Picture 4"/>
          <p:cNvPicPr>
            <a:picLocks noChangeAspect="1"/>
          </p:cNvPicPr>
          <p:nvPr/>
        </p:nvPicPr>
        <p:blipFill>
          <a:blip r:embed="rId3"/>
          <a:stretch>
            <a:fillRect/>
          </a:stretch>
        </p:blipFill>
        <p:spPr>
          <a:xfrm>
            <a:off x="4940073" y="4475213"/>
            <a:ext cx="1780643" cy="880679"/>
          </a:xfrm>
          <a:prstGeom prst="rect">
            <a:avLst/>
          </a:prstGeom>
        </p:spPr>
      </p:pic>
      <p:pic>
        <p:nvPicPr>
          <p:cNvPr id="6" name="Picture 5"/>
          <p:cNvPicPr>
            <a:picLocks noChangeAspect="1"/>
          </p:cNvPicPr>
          <p:nvPr/>
        </p:nvPicPr>
        <p:blipFill>
          <a:blip r:embed="rId4"/>
          <a:stretch>
            <a:fillRect/>
          </a:stretch>
        </p:blipFill>
        <p:spPr>
          <a:xfrm>
            <a:off x="3860171" y="2923630"/>
            <a:ext cx="889059" cy="760159"/>
          </a:xfrm>
          <a:prstGeom prst="rect">
            <a:avLst/>
          </a:prstGeom>
        </p:spPr>
      </p:pic>
      <p:pic>
        <p:nvPicPr>
          <p:cNvPr id="7" name="Picture 6"/>
          <p:cNvPicPr>
            <a:picLocks noChangeAspect="1"/>
          </p:cNvPicPr>
          <p:nvPr/>
        </p:nvPicPr>
        <p:blipFill>
          <a:blip r:embed="rId5"/>
          <a:stretch>
            <a:fillRect/>
          </a:stretch>
        </p:blipFill>
        <p:spPr>
          <a:xfrm>
            <a:off x="2569819" y="6063082"/>
            <a:ext cx="3932581" cy="831704"/>
          </a:xfrm>
          <a:prstGeom prst="rect">
            <a:avLst/>
          </a:prstGeom>
        </p:spPr>
      </p:pic>
      <p:pic>
        <p:nvPicPr>
          <p:cNvPr id="8" name="Picture 7"/>
          <p:cNvPicPr>
            <a:picLocks noChangeAspect="1"/>
          </p:cNvPicPr>
          <p:nvPr/>
        </p:nvPicPr>
        <p:blipFill>
          <a:blip r:embed="rId6"/>
          <a:stretch>
            <a:fillRect/>
          </a:stretch>
        </p:blipFill>
        <p:spPr>
          <a:xfrm>
            <a:off x="8046924" y="2983943"/>
            <a:ext cx="936852" cy="242535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7420" y="4460699"/>
            <a:ext cx="1831723" cy="859547"/>
          </a:xfrm>
          <a:prstGeom prst="rect">
            <a:avLst/>
          </a:prstGeom>
        </p:spPr>
      </p:pic>
    </p:spTree>
    <p:extLst>
      <p:ext uri="{BB962C8B-B14F-4D97-AF65-F5344CB8AC3E}">
        <p14:creationId xmlns:p14="http://schemas.microsoft.com/office/powerpoint/2010/main" val="20213337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49064" y="1629767"/>
            <a:ext cx="2902407" cy="264763"/>
          </a:xfrm>
          <a:prstGeom prst="rect">
            <a:avLst/>
          </a:prstGeom>
        </p:spPr>
      </p:pic>
      <p:pic>
        <p:nvPicPr>
          <p:cNvPr id="10" name="Picture 9"/>
          <p:cNvPicPr>
            <a:picLocks noChangeAspect="1"/>
          </p:cNvPicPr>
          <p:nvPr/>
        </p:nvPicPr>
        <p:blipFill>
          <a:blip r:embed="rId3"/>
          <a:stretch>
            <a:fillRect/>
          </a:stretch>
        </p:blipFill>
        <p:spPr>
          <a:xfrm>
            <a:off x="550732" y="2004063"/>
            <a:ext cx="2714625" cy="514350"/>
          </a:xfrm>
          <a:prstGeom prst="rect">
            <a:avLst/>
          </a:prstGeom>
        </p:spPr>
      </p:pic>
      <p:pic>
        <p:nvPicPr>
          <p:cNvPr id="11" name="Picture 10"/>
          <p:cNvPicPr>
            <a:picLocks noChangeAspect="1"/>
          </p:cNvPicPr>
          <p:nvPr/>
        </p:nvPicPr>
        <p:blipFill>
          <a:blip r:embed="rId4"/>
          <a:stretch>
            <a:fillRect/>
          </a:stretch>
        </p:blipFill>
        <p:spPr>
          <a:xfrm>
            <a:off x="569783" y="2572678"/>
            <a:ext cx="2676525" cy="485775"/>
          </a:xfrm>
          <a:prstGeom prst="rect">
            <a:avLst/>
          </a:prstGeom>
        </p:spPr>
      </p:pic>
      <p:pic>
        <p:nvPicPr>
          <p:cNvPr id="12" name="Picture 11"/>
          <p:cNvPicPr>
            <a:picLocks noChangeAspect="1"/>
          </p:cNvPicPr>
          <p:nvPr/>
        </p:nvPicPr>
        <p:blipFill>
          <a:blip r:embed="rId5"/>
          <a:stretch>
            <a:fillRect/>
          </a:stretch>
        </p:blipFill>
        <p:spPr>
          <a:xfrm>
            <a:off x="521229" y="3085462"/>
            <a:ext cx="3190875" cy="504825"/>
          </a:xfrm>
          <a:prstGeom prst="rect">
            <a:avLst/>
          </a:prstGeom>
        </p:spPr>
      </p:pic>
      <p:pic>
        <p:nvPicPr>
          <p:cNvPr id="14" name="Picture 13"/>
          <p:cNvPicPr>
            <a:picLocks noChangeAspect="1"/>
          </p:cNvPicPr>
          <p:nvPr/>
        </p:nvPicPr>
        <p:blipFill>
          <a:blip r:embed="rId6"/>
          <a:stretch>
            <a:fillRect/>
          </a:stretch>
        </p:blipFill>
        <p:spPr>
          <a:xfrm>
            <a:off x="664124" y="4985060"/>
            <a:ext cx="1190625" cy="495300"/>
          </a:xfrm>
          <a:prstGeom prst="rect">
            <a:avLst/>
          </a:prstGeom>
        </p:spPr>
      </p:pic>
      <p:pic>
        <p:nvPicPr>
          <p:cNvPr id="15" name="Picture 14"/>
          <p:cNvPicPr>
            <a:picLocks noChangeAspect="1"/>
          </p:cNvPicPr>
          <p:nvPr/>
        </p:nvPicPr>
        <p:blipFill>
          <a:blip r:embed="rId7"/>
          <a:stretch>
            <a:fillRect/>
          </a:stretch>
        </p:blipFill>
        <p:spPr>
          <a:xfrm>
            <a:off x="631114" y="5900313"/>
            <a:ext cx="2373513" cy="367026"/>
          </a:xfrm>
          <a:prstGeom prst="rect">
            <a:avLst/>
          </a:prstGeom>
        </p:spPr>
      </p:pic>
      <p:sp>
        <p:nvSpPr>
          <p:cNvPr id="19" name="TextBox 18"/>
          <p:cNvSpPr txBox="1"/>
          <p:nvPr/>
        </p:nvSpPr>
        <p:spPr>
          <a:xfrm>
            <a:off x="331257" y="5616538"/>
            <a:ext cx="1785410" cy="307777"/>
          </a:xfrm>
          <a:prstGeom prst="rect">
            <a:avLst/>
          </a:prstGeom>
          <a:noFill/>
        </p:spPr>
        <p:txBody>
          <a:bodyPr wrap="square" rtlCol="0">
            <a:spAutoFit/>
          </a:bodyPr>
          <a:lstStyle/>
          <a:p>
            <a:pPr algn="ctr"/>
            <a:r>
              <a:rPr lang="en-US" sz="1400" b="1" dirty="0" smtClean="0"/>
              <a:t>Harris Response:</a:t>
            </a:r>
            <a:endParaRPr lang="en-US" sz="1400" b="1" dirty="0"/>
          </a:p>
        </p:txBody>
      </p:sp>
      <p:sp>
        <p:nvSpPr>
          <p:cNvPr id="22" name="Title 1"/>
          <p:cNvSpPr>
            <a:spLocks noGrp="1"/>
          </p:cNvSpPr>
          <p:nvPr>
            <p:ph type="title"/>
          </p:nvPr>
        </p:nvSpPr>
        <p:spPr>
          <a:xfrm>
            <a:off x="628650" y="365126"/>
            <a:ext cx="7886700" cy="1325563"/>
          </a:xfrm>
        </p:spPr>
        <p:txBody>
          <a:bodyPr/>
          <a:lstStyle/>
          <a:p>
            <a:r>
              <a:rPr lang="en-US" dirty="0" smtClean="0"/>
              <a:t>Harris 3D Equations</a:t>
            </a:r>
            <a:endParaRPr lang="en-US" dirty="0"/>
          </a:p>
        </p:txBody>
      </p:sp>
      <p:sp>
        <p:nvSpPr>
          <p:cNvPr id="23" name="TextBox 22"/>
          <p:cNvSpPr txBox="1"/>
          <p:nvPr/>
        </p:nvSpPr>
        <p:spPr>
          <a:xfrm>
            <a:off x="265133" y="3677369"/>
            <a:ext cx="2637896" cy="369332"/>
          </a:xfrm>
          <a:prstGeom prst="rect">
            <a:avLst/>
          </a:prstGeom>
          <a:noFill/>
        </p:spPr>
        <p:txBody>
          <a:bodyPr wrap="square" rtlCol="0">
            <a:spAutoFit/>
          </a:bodyPr>
          <a:lstStyle/>
          <a:p>
            <a:pPr algn="ctr"/>
            <a:r>
              <a:rPr lang="en-US" b="1" dirty="0" smtClean="0"/>
              <a:t>A = P</a:t>
            </a:r>
            <a:r>
              <a:rPr lang="en-US" b="1" baseline="-25000" dirty="0" smtClean="0"/>
              <a:t>4</a:t>
            </a:r>
            <a:r>
              <a:rPr lang="en-US" b="1" baseline="30000" dirty="0" smtClean="0"/>
              <a:t>2</a:t>
            </a:r>
            <a:r>
              <a:rPr lang="en-US" b="1" dirty="0"/>
              <a:t> </a:t>
            </a:r>
            <a:r>
              <a:rPr lang="en-US" b="1" dirty="0" smtClean="0"/>
              <a:t>+ 2 P</a:t>
            </a:r>
            <a:r>
              <a:rPr lang="en-US" b="1" baseline="-25000" dirty="0" smtClean="0"/>
              <a:t>1</a:t>
            </a:r>
            <a:r>
              <a:rPr lang="en-US" b="1" baseline="30000" dirty="0" smtClean="0"/>
              <a:t>2 </a:t>
            </a:r>
            <a:r>
              <a:rPr lang="en-US" b="1" dirty="0"/>
              <a:t>+ 2 </a:t>
            </a:r>
            <a:r>
              <a:rPr lang="en-US" b="1" dirty="0" smtClean="0"/>
              <a:t>P</a:t>
            </a:r>
            <a:r>
              <a:rPr lang="en-US" b="1" baseline="-25000" dirty="0" smtClean="0"/>
              <a:t>2</a:t>
            </a:r>
            <a:r>
              <a:rPr lang="en-US" b="1" baseline="30000" dirty="0" smtClean="0"/>
              <a:t>2</a:t>
            </a:r>
            <a:endParaRPr lang="en-US" b="1" baseline="-25000" dirty="0"/>
          </a:p>
        </p:txBody>
      </p:sp>
      <p:sp>
        <p:nvSpPr>
          <p:cNvPr id="24" name="TextBox 23"/>
          <p:cNvSpPr txBox="1"/>
          <p:nvPr/>
        </p:nvSpPr>
        <p:spPr>
          <a:xfrm>
            <a:off x="265133" y="4095749"/>
            <a:ext cx="2637896" cy="369332"/>
          </a:xfrm>
          <a:prstGeom prst="rect">
            <a:avLst/>
          </a:prstGeom>
          <a:noFill/>
        </p:spPr>
        <p:txBody>
          <a:bodyPr wrap="square" rtlCol="0">
            <a:spAutoFit/>
          </a:bodyPr>
          <a:lstStyle/>
          <a:p>
            <a:pPr algn="ctr"/>
            <a:r>
              <a:rPr lang="en-US" b="1" dirty="0" smtClean="0"/>
              <a:t>B = P</a:t>
            </a:r>
            <a:r>
              <a:rPr lang="en-US" b="1" baseline="-25000" dirty="0" smtClean="0"/>
              <a:t>5</a:t>
            </a:r>
            <a:r>
              <a:rPr lang="en-US" b="1" baseline="30000" dirty="0" smtClean="0"/>
              <a:t>2</a:t>
            </a:r>
            <a:r>
              <a:rPr lang="en-US" b="1" dirty="0" smtClean="0"/>
              <a:t> + 2 P</a:t>
            </a:r>
            <a:r>
              <a:rPr lang="en-US" b="1" baseline="-25000" dirty="0" smtClean="0"/>
              <a:t>2</a:t>
            </a:r>
            <a:r>
              <a:rPr lang="en-US" b="1" baseline="30000" dirty="0" smtClean="0"/>
              <a:t>2 </a:t>
            </a:r>
            <a:r>
              <a:rPr lang="en-US" b="1" dirty="0"/>
              <a:t>+ 2 </a:t>
            </a:r>
            <a:r>
              <a:rPr lang="en-US" b="1" dirty="0" smtClean="0"/>
              <a:t>P</a:t>
            </a:r>
            <a:r>
              <a:rPr lang="en-US" b="1" baseline="-25000" dirty="0" smtClean="0"/>
              <a:t>3</a:t>
            </a:r>
            <a:r>
              <a:rPr lang="en-US" b="1" baseline="30000" dirty="0" smtClean="0"/>
              <a:t>2</a:t>
            </a:r>
            <a:endParaRPr lang="en-US" b="1" baseline="-25000" dirty="0"/>
          </a:p>
        </p:txBody>
      </p:sp>
      <p:sp>
        <p:nvSpPr>
          <p:cNvPr id="25" name="TextBox 24"/>
          <p:cNvSpPr txBox="1"/>
          <p:nvPr/>
        </p:nvSpPr>
        <p:spPr>
          <a:xfrm>
            <a:off x="511880" y="4502578"/>
            <a:ext cx="2637896" cy="369332"/>
          </a:xfrm>
          <a:prstGeom prst="rect">
            <a:avLst/>
          </a:prstGeom>
          <a:noFill/>
        </p:spPr>
        <p:txBody>
          <a:bodyPr wrap="square" rtlCol="0">
            <a:spAutoFit/>
          </a:bodyPr>
          <a:lstStyle/>
          <a:p>
            <a:pPr algn="ctr"/>
            <a:r>
              <a:rPr lang="en-US" b="1" dirty="0" smtClean="0"/>
              <a:t>C = P</a:t>
            </a:r>
            <a:r>
              <a:rPr lang="en-US" b="1" baseline="-25000" dirty="0" smtClean="0"/>
              <a:t>4</a:t>
            </a:r>
            <a:r>
              <a:rPr lang="en-US" b="1" dirty="0" smtClean="0"/>
              <a:t> P</a:t>
            </a:r>
            <a:r>
              <a:rPr lang="en-US" b="1" baseline="-25000" dirty="0" smtClean="0"/>
              <a:t>5</a:t>
            </a:r>
            <a:r>
              <a:rPr lang="en-US" b="1" dirty="0" smtClean="0"/>
              <a:t> + 2 P</a:t>
            </a:r>
            <a:r>
              <a:rPr lang="en-US" b="1" baseline="-25000" dirty="0" smtClean="0"/>
              <a:t>1 </a:t>
            </a:r>
            <a:r>
              <a:rPr lang="en-US" b="1" dirty="0" smtClean="0"/>
              <a:t>P</a:t>
            </a:r>
            <a:r>
              <a:rPr lang="en-US" b="1" baseline="-25000" dirty="0" smtClean="0"/>
              <a:t>2</a:t>
            </a:r>
            <a:r>
              <a:rPr lang="en-US" b="1" baseline="30000" dirty="0" smtClean="0"/>
              <a:t> </a:t>
            </a:r>
            <a:r>
              <a:rPr lang="en-US" b="1" dirty="0"/>
              <a:t>+ 2 </a:t>
            </a:r>
            <a:r>
              <a:rPr lang="en-US" b="1" dirty="0" smtClean="0"/>
              <a:t>P</a:t>
            </a:r>
            <a:r>
              <a:rPr lang="en-US" b="1" baseline="-25000" dirty="0" smtClean="0"/>
              <a:t>2 </a:t>
            </a:r>
            <a:r>
              <a:rPr lang="en-US" b="1" dirty="0" smtClean="0"/>
              <a:t>P</a:t>
            </a:r>
            <a:r>
              <a:rPr lang="en-US" b="1" baseline="-25000" dirty="0"/>
              <a:t>5</a:t>
            </a:r>
          </a:p>
        </p:txBody>
      </p:sp>
    </p:spTree>
    <p:extLst>
      <p:ext uri="{BB962C8B-B14F-4D97-AF65-F5344CB8AC3E}">
        <p14:creationId xmlns:p14="http://schemas.microsoft.com/office/powerpoint/2010/main" val="3769033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1: </a:t>
            </a:r>
            <a:r>
              <a:rPr lang="en-US" dirty="0" err="1" smtClean="0"/>
              <a:t>Remeshing</a:t>
            </a:r>
            <a:endParaRPr lang="en-US" dirty="0"/>
          </a:p>
        </p:txBody>
      </p:sp>
      <p:sp>
        <p:nvSpPr>
          <p:cNvPr id="3" name="Content Placeholder 2"/>
          <p:cNvSpPr>
            <a:spLocks noGrp="1"/>
          </p:cNvSpPr>
          <p:nvPr>
            <p:ph idx="1"/>
          </p:nvPr>
        </p:nvSpPr>
        <p:spPr>
          <a:xfrm>
            <a:off x="323850" y="1690689"/>
            <a:ext cx="7886700" cy="4351338"/>
          </a:xfrm>
        </p:spPr>
        <p:txBody>
          <a:bodyPr>
            <a:normAutofit fontScale="92500" lnSpcReduction="20000"/>
          </a:bodyPr>
          <a:lstStyle/>
          <a:p>
            <a:r>
              <a:rPr lang="en-US" dirty="0" smtClean="0"/>
              <a:t>We need a </a:t>
            </a:r>
            <a:r>
              <a:rPr lang="en-US" b="1" dirty="0" smtClean="0"/>
              <a:t>regular</a:t>
            </a:r>
            <a:r>
              <a:rPr lang="en-US" dirty="0" smtClean="0"/>
              <a:t> and </a:t>
            </a:r>
            <a:r>
              <a:rPr lang="en-US" b="1" dirty="0" smtClean="0"/>
              <a:t>uniform</a:t>
            </a:r>
            <a:r>
              <a:rPr lang="en-US" dirty="0" smtClean="0"/>
              <a:t> mesh in order to compute the moments.</a:t>
            </a:r>
            <a:br>
              <a:rPr lang="en-US" dirty="0" smtClean="0"/>
            </a:br>
            <a:endParaRPr lang="en-US" dirty="0" smtClean="0"/>
          </a:p>
          <a:p>
            <a:r>
              <a:rPr lang="en-US" b="1" dirty="0" smtClean="0"/>
              <a:t>There are two categories of </a:t>
            </a:r>
            <a:r>
              <a:rPr lang="en-US" b="1" dirty="0" err="1" smtClean="0"/>
              <a:t>Remeshing</a:t>
            </a:r>
            <a:r>
              <a:rPr lang="en-US" b="1" dirty="0" smtClean="0"/>
              <a:t>:</a:t>
            </a:r>
          </a:p>
          <a:p>
            <a:endParaRPr lang="en-US" b="1" dirty="0" smtClean="0"/>
          </a:p>
          <a:p>
            <a:r>
              <a:rPr lang="en-US" b="1" dirty="0" smtClean="0"/>
              <a:t>Parameterization-based</a:t>
            </a:r>
            <a:endParaRPr lang="en-US" b="1" dirty="0"/>
          </a:p>
          <a:p>
            <a:pPr lvl="1"/>
            <a:r>
              <a:rPr lang="en-US" dirty="0" smtClean="0"/>
              <a:t>Map </a:t>
            </a:r>
            <a:r>
              <a:rPr lang="en-US" dirty="0"/>
              <a:t>to 2D domain / 2D problem</a:t>
            </a:r>
          </a:p>
          <a:p>
            <a:pPr lvl="1"/>
            <a:r>
              <a:rPr lang="en-US" dirty="0" smtClean="0"/>
              <a:t>Computationally </a:t>
            </a:r>
            <a:r>
              <a:rPr lang="en-US" dirty="0"/>
              <a:t>more expensive</a:t>
            </a:r>
          </a:p>
          <a:p>
            <a:endParaRPr lang="en-US" b="1" dirty="0" smtClean="0"/>
          </a:p>
          <a:p>
            <a:r>
              <a:rPr lang="en-US" b="1" dirty="0" smtClean="0"/>
              <a:t>Surface-oriented</a:t>
            </a:r>
            <a:endParaRPr lang="en-US" b="1" dirty="0"/>
          </a:p>
          <a:p>
            <a:pPr lvl="1"/>
            <a:r>
              <a:rPr lang="en-US" dirty="0" smtClean="0"/>
              <a:t>Operate </a:t>
            </a:r>
            <a:r>
              <a:rPr lang="en-US" dirty="0"/>
              <a:t>directly on the surface</a:t>
            </a:r>
          </a:p>
          <a:p>
            <a:pPr lvl="1"/>
            <a:r>
              <a:rPr lang="en-US" dirty="0" smtClean="0"/>
              <a:t>Efficient </a:t>
            </a:r>
            <a:r>
              <a:rPr lang="en-US" dirty="0"/>
              <a:t>for high resolution </a:t>
            </a:r>
            <a:r>
              <a:rPr lang="en-US" dirty="0" err="1"/>
              <a:t>remeshing</a:t>
            </a:r>
            <a:endParaRPr lang="en-US" b="1" dirty="0"/>
          </a:p>
        </p:txBody>
      </p:sp>
      <p:pic>
        <p:nvPicPr>
          <p:cNvPr id="4" name="Picture 3"/>
          <p:cNvPicPr>
            <a:picLocks noChangeAspect="1"/>
          </p:cNvPicPr>
          <p:nvPr/>
        </p:nvPicPr>
        <p:blipFill>
          <a:blip r:embed="rId2"/>
          <a:stretch>
            <a:fillRect/>
          </a:stretch>
        </p:blipFill>
        <p:spPr>
          <a:xfrm>
            <a:off x="5743219" y="3127747"/>
            <a:ext cx="3000731" cy="1950984"/>
          </a:xfrm>
          <a:prstGeom prst="rect">
            <a:avLst/>
          </a:prstGeom>
        </p:spPr>
      </p:pic>
      <p:grpSp>
        <p:nvGrpSpPr>
          <p:cNvPr id="7" name="Group 6"/>
          <p:cNvGrpSpPr/>
          <p:nvPr/>
        </p:nvGrpSpPr>
        <p:grpSpPr>
          <a:xfrm>
            <a:off x="5993669" y="5557224"/>
            <a:ext cx="1579521" cy="1300776"/>
            <a:chOff x="5993669" y="5557224"/>
            <a:chExt cx="1579521" cy="1300776"/>
          </a:xfrm>
        </p:grpSpPr>
        <p:pic>
          <p:nvPicPr>
            <p:cNvPr id="5" name="Picture 4"/>
            <p:cNvPicPr>
              <a:picLocks noChangeAspect="1"/>
            </p:cNvPicPr>
            <p:nvPr/>
          </p:nvPicPr>
          <p:blipFill>
            <a:blip r:embed="rId3"/>
            <a:stretch>
              <a:fillRect/>
            </a:stretch>
          </p:blipFill>
          <p:spPr>
            <a:xfrm>
              <a:off x="5993669" y="5557224"/>
              <a:ext cx="855628" cy="1276385"/>
            </a:xfrm>
            <a:prstGeom prst="rect">
              <a:avLst/>
            </a:prstGeom>
          </p:spPr>
        </p:pic>
        <p:pic>
          <p:nvPicPr>
            <p:cNvPr id="6" name="Picture 5"/>
            <p:cNvPicPr>
              <a:picLocks noChangeAspect="1"/>
            </p:cNvPicPr>
            <p:nvPr/>
          </p:nvPicPr>
          <p:blipFill>
            <a:blip r:embed="rId4"/>
            <a:stretch>
              <a:fillRect/>
            </a:stretch>
          </p:blipFill>
          <p:spPr>
            <a:xfrm>
              <a:off x="6754647" y="5562110"/>
              <a:ext cx="818543" cy="1295890"/>
            </a:xfrm>
            <a:prstGeom prst="rect">
              <a:avLst/>
            </a:prstGeom>
          </p:spPr>
        </p:pic>
      </p:grpSp>
    </p:spTree>
    <p:extLst>
      <p:ext uri="{BB962C8B-B14F-4D97-AF65-F5344CB8AC3E}">
        <p14:creationId xmlns:p14="http://schemas.microsoft.com/office/powerpoint/2010/main" val="233690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a:t>
            </a:r>
            <a:r>
              <a:rPr lang="en-US" dirty="0" err="1" smtClean="0"/>
              <a:t>Remeshing</a:t>
            </a:r>
            <a:endParaRPr lang="en-US" dirty="0"/>
          </a:p>
        </p:txBody>
      </p:sp>
      <p:sp>
        <p:nvSpPr>
          <p:cNvPr id="5" name="Content Placeholder 2"/>
          <p:cNvSpPr>
            <a:spLocks noGrp="1"/>
          </p:cNvSpPr>
          <p:nvPr>
            <p:ph idx="1"/>
          </p:nvPr>
        </p:nvSpPr>
        <p:spPr>
          <a:xfrm>
            <a:off x="628650" y="1511300"/>
            <a:ext cx="7886700" cy="4351338"/>
          </a:xfrm>
        </p:spPr>
        <p:txBody>
          <a:bodyPr/>
          <a:lstStyle/>
          <a:p>
            <a:r>
              <a:rPr lang="en-US" dirty="0" smtClean="0"/>
              <a:t>Compute target </a:t>
            </a:r>
            <a:r>
              <a:rPr lang="en-US" dirty="0"/>
              <a:t>edge length </a:t>
            </a:r>
            <a:r>
              <a:rPr lang="en-US" dirty="0" smtClean="0"/>
              <a:t>L </a:t>
            </a:r>
          </a:p>
          <a:p>
            <a:endParaRPr lang="en-US" dirty="0"/>
          </a:p>
          <a:p>
            <a:pPr marL="457200" indent="-457200">
              <a:buFont typeface="+mj-lt"/>
              <a:buAutoNum type="arabicPeriod"/>
            </a:pPr>
            <a:r>
              <a:rPr lang="en-US" dirty="0" smtClean="0"/>
              <a:t>Split </a:t>
            </a:r>
            <a:r>
              <a:rPr lang="en-US" dirty="0"/>
              <a:t>edges longer than </a:t>
            </a:r>
            <a:r>
              <a:rPr lang="en-US" dirty="0" err="1" smtClean="0"/>
              <a:t>L</a:t>
            </a:r>
            <a:r>
              <a:rPr lang="en-US" baseline="-25000" dirty="0" err="1" smtClean="0"/>
              <a:t>max</a:t>
            </a:r>
            <a:r>
              <a:rPr lang="en-US" dirty="0" smtClean="0"/>
              <a:t> = (4/3 * L)</a:t>
            </a:r>
            <a:endParaRPr lang="en-US" baseline="-25000" dirty="0"/>
          </a:p>
          <a:p>
            <a:pPr marL="457200" indent="-457200">
              <a:buFont typeface="+mj-lt"/>
              <a:buAutoNum type="arabicPeriod"/>
            </a:pPr>
            <a:r>
              <a:rPr lang="en-US" strike="sngStrike" dirty="0" smtClean="0"/>
              <a:t>Collapse </a:t>
            </a:r>
            <a:r>
              <a:rPr lang="en-US" strike="sngStrike" dirty="0"/>
              <a:t>edges shorter than </a:t>
            </a:r>
            <a:r>
              <a:rPr lang="en-US" strike="sngStrike" dirty="0" err="1" smtClean="0"/>
              <a:t>L</a:t>
            </a:r>
            <a:r>
              <a:rPr lang="en-US" strike="sngStrike" baseline="-25000" dirty="0" err="1" smtClean="0"/>
              <a:t>min</a:t>
            </a:r>
            <a:r>
              <a:rPr lang="en-US" strike="sngStrike" baseline="-25000" dirty="0" smtClean="0"/>
              <a:t> </a:t>
            </a:r>
            <a:r>
              <a:rPr lang="en-US" strike="sngStrike" dirty="0"/>
              <a:t>= (</a:t>
            </a:r>
            <a:r>
              <a:rPr lang="en-US" strike="sngStrike" dirty="0" smtClean="0"/>
              <a:t>4/5 </a:t>
            </a:r>
            <a:r>
              <a:rPr lang="en-US" strike="sngStrike" dirty="0"/>
              <a:t>* L)</a:t>
            </a:r>
            <a:endParaRPr lang="en-US" strike="sngStrike" baseline="-25000" dirty="0"/>
          </a:p>
          <a:p>
            <a:pPr marL="457200" indent="-457200">
              <a:buFont typeface="+mj-lt"/>
              <a:buAutoNum type="arabicPeriod"/>
            </a:pPr>
            <a:r>
              <a:rPr lang="en-US" dirty="0" smtClean="0"/>
              <a:t>Flip </a:t>
            </a:r>
            <a:r>
              <a:rPr lang="en-US" dirty="0"/>
              <a:t>edges to get closer to valence 6</a:t>
            </a:r>
          </a:p>
          <a:p>
            <a:pPr marL="457200" indent="-457200">
              <a:buFont typeface="+mj-lt"/>
              <a:buAutoNum type="arabicPeriod"/>
            </a:pPr>
            <a:r>
              <a:rPr lang="en-US" dirty="0" smtClean="0"/>
              <a:t>Vertex </a:t>
            </a:r>
            <a:r>
              <a:rPr lang="en-US" dirty="0"/>
              <a:t>shift by tangential relaxation</a:t>
            </a:r>
            <a:endParaRPr lang="en-US" b="1" dirty="0"/>
          </a:p>
        </p:txBody>
      </p:sp>
      <p:pic>
        <p:nvPicPr>
          <p:cNvPr id="6" name="Picture 5"/>
          <p:cNvPicPr>
            <a:picLocks noChangeAspect="1"/>
          </p:cNvPicPr>
          <p:nvPr/>
        </p:nvPicPr>
        <p:blipFill>
          <a:blip r:embed="rId2"/>
          <a:stretch>
            <a:fillRect/>
          </a:stretch>
        </p:blipFill>
        <p:spPr>
          <a:xfrm>
            <a:off x="2754792" y="4673343"/>
            <a:ext cx="1103878" cy="2059157"/>
          </a:xfrm>
          <a:prstGeom prst="rect">
            <a:avLst/>
          </a:prstGeom>
        </p:spPr>
      </p:pic>
      <p:pic>
        <p:nvPicPr>
          <p:cNvPr id="7" name="Picture 6"/>
          <p:cNvPicPr>
            <a:picLocks noChangeAspect="1"/>
          </p:cNvPicPr>
          <p:nvPr/>
        </p:nvPicPr>
        <p:blipFill>
          <a:blip r:embed="rId3"/>
          <a:stretch>
            <a:fillRect/>
          </a:stretch>
        </p:blipFill>
        <p:spPr>
          <a:xfrm>
            <a:off x="1102688" y="4657612"/>
            <a:ext cx="825389" cy="2090623"/>
          </a:xfrm>
          <a:prstGeom prst="rect">
            <a:avLst/>
          </a:prstGeom>
        </p:spPr>
      </p:pic>
      <p:pic>
        <p:nvPicPr>
          <p:cNvPr id="8" name="Picture 7"/>
          <p:cNvPicPr>
            <a:picLocks noChangeAspect="1"/>
          </p:cNvPicPr>
          <p:nvPr/>
        </p:nvPicPr>
        <p:blipFill>
          <a:blip r:embed="rId4"/>
          <a:stretch>
            <a:fillRect/>
          </a:stretch>
        </p:blipFill>
        <p:spPr>
          <a:xfrm>
            <a:off x="4531788" y="4641877"/>
            <a:ext cx="1056033" cy="2090623"/>
          </a:xfrm>
          <a:prstGeom prst="rect">
            <a:avLst/>
          </a:prstGeom>
        </p:spPr>
      </p:pic>
      <p:pic>
        <p:nvPicPr>
          <p:cNvPr id="9" name="Picture 8"/>
          <p:cNvPicPr>
            <a:picLocks noChangeAspect="1"/>
          </p:cNvPicPr>
          <p:nvPr/>
        </p:nvPicPr>
        <p:blipFill>
          <a:blip r:embed="rId5"/>
          <a:stretch>
            <a:fillRect/>
          </a:stretch>
        </p:blipFill>
        <p:spPr>
          <a:xfrm>
            <a:off x="6260939" y="4689077"/>
            <a:ext cx="1029686" cy="2027690"/>
          </a:xfrm>
          <a:prstGeom prst="rect">
            <a:avLst/>
          </a:prstGeom>
        </p:spPr>
      </p:pic>
      <p:pic>
        <p:nvPicPr>
          <p:cNvPr id="10" name="Picture 9"/>
          <p:cNvPicPr>
            <a:picLocks noChangeAspect="1"/>
          </p:cNvPicPr>
          <p:nvPr/>
        </p:nvPicPr>
        <p:blipFill>
          <a:blip r:embed="rId6"/>
          <a:stretch>
            <a:fillRect/>
          </a:stretch>
        </p:blipFill>
        <p:spPr>
          <a:xfrm>
            <a:off x="2449600" y="1966776"/>
            <a:ext cx="5068007" cy="333422"/>
          </a:xfrm>
          <a:prstGeom prst="rect">
            <a:avLst/>
          </a:prstGeom>
        </p:spPr>
      </p:pic>
    </p:spTree>
    <p:extLst>
      <p:ext uri="{BB962C8B-B14F-4D97-AF65-F5344CB8AC3E}">
        <p14:creationId xmlns:p14="http://schemas.microsoft.com/office/powerpoint/2010/main" val="9611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 Edges</a:t>
            </a:r>
            <a:endParaRPr lang="en-US" dirty="0"/>
          </a:p>
        </p:txBody>
      </p:sp>
      <p:sp>
        <p:nvSpPr>
          <p:cNvPr id="3" name="Content Placeholder 2"/>
          <p:cNvSpPr>
            <a:spLocks noGrp="1"/>
          </p:cNvSpPr>
          <p:nvPr>
            <p:ph idx="1"/>
          </p:nvPr>
        </p:nvSpPr>
        <p:spPr/>
        <p:txBody>
          <a:bodyPr/>
          <a:lstStyle/>
          <a:p>
            <a:r>
              <a:rPr lang="en-US" dirty="0" smtClean="0"/>
              <a:t>For every triangle in the mesh:</a:t>
            </a:r>
          </a:p>
          <a:p>
            <a:pPr lvl="1"/>
            <a:r>
              <a:rPr lang="en-US" dirty="0" smtClean="0"/>
              <a:t>Compute Edges Lengths</a:t>
            </a:r>
          </a:p>
          <a:p>
            <a:pPr lvl="1"/>
            <a:r>
              <a:rPr lang="en-US" dirty="0" smtClean="0"/>
              <a:t>If Edge Length &gt; </a:t>
            </a:r>
            <a:r>
              <a:rPr lang="en-US" dirty="0" err="1" smtClean="0"/>
              <a:t>L</a:t>
            </a:r>
            <a:r>
              <a:rPr lang="en-US" baseline="-25000" dirty="0" err="1" smtClean="0"/>
              <a:t>max</a:t>
            </a:r>
            <a:r>
              <a:rPr lang="en-US" dirty="0" smtClean="0"/>
              <a:t>, add vertex to that edge</a:t>
            </a:r>
          </a:p>
          <a:p>
            <a:pPr lvl="1"/>
            <a:r>
              <a:rPr lang="en-US" dirty="0" smtClean="0"/>
              <a:t>Split triangle using the new edges</a:t>
            </a:r>
            <a:br>
              <a:rPr lang="en-US" dirty="0" smtClean="0"/>
            </a:br>
            <a:r>
              <a:rPr lang="en-US" dirty="0" smtClean="0"/>
              <a:t> </a:t>
            </a:r>
          </a:p>
          <a:p>
            <a:r>
              <a:rPr lang="en-US" dirty="0" smtClean="0"/>
              <a:t>Cases:</a:t>
            </a:r>
            <a:endParaRPr lang="en-US" dirty="0"/>
          </a:p>
        </p:txBody>
      </p:sp>
      <p:grpSp>
        <p:nvGrpSpPr>
          <p:cNvPr id="49" name="Group 48"/>
          <p:cNvGrpSpPr/>
          <p:nvPr/>
        </p:nvGrpSpPr>
        <p:grpSpPr>
          <a:xfrm>
            <a:off x="335723" y="4519890"/>
            <a:ext cx="1276247" cy="1302165"/>
            <a:chOff x="1124002" y="4453315"/>
            <a:chExt cx="1276247" cy="1302165"/>
          </a:xfrm>
        </p:grpSpPr>
        <p:sp>
          <p:nvSpPr>
            <p:cNvPr id="30" name="Isosceles Triangle 29"/>
            <p:cNvSpPr/>
            <p:nvPr/>
          </p:nvSpPr>
          <p:spPr>
            <a:xfrm>
              <a:off x="1243014" y="4935337"/>
              <a:ext cx="945356" cy="820143"/>
            </a:xfrm>
            <a:prstGeom prst="triangl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p:cNvSpPr/>
            <p:nvPr/>
          </p:nvSpPr>
          <p:spPr>
            <a:xfrm>
              <a:off x="1124002" y="4453315"/>
              <a:ext cx="1276247" cy="369332"/>
            </a:xfrm>
            <a:prstGeom prst="rect">
              <a:avLst/>
            </a:prstGeom>
          </p:spPr>
          <p:txBody>
            <a:bodyPr wrap="none">
              <a:spAutoFit/>
            </a:bodyPr>
            <a:lstStyle/>
            <a:p>
              <a:r>
                <a:rPr lang="en-US" dirty="0" smtClean="0"/>
                <a:t>No Splitting</a:t>
              </a:r>
              <a:endParaRPr lang="en-US" dirty="0"/>
            </a:p>
          </p:txBody>
        </p:sp>
      </p:grpSp>
      <p:grpSp>
        <p:nvGrpSpPr>
          <p:cNvPr id="48" name="Group 47"/>
          <p:cNvGrpSpPr/>
          <p:nvPr/>
        </p:nvGrpSpPr>
        <p:grpSpPr>
          <a:xfrm>
            <a:off x="5116757" y="4252892"/>
            <a:ext cx="1438275" cy="2286036"/>
            <a:chOff x="2895600" y="4201181"/>
            <a:chExt cx="1438275" cy="2286036"/>
          </a:xfrm>
        </p:grpSpPr>
        <p:sp>
          <p:nvSpPr>
            <p:cNvPr id="32" name="Isosceles Triangle 31"/>
            <p:cNvSpPr/>
            <p:nvPr/>
          </p:nvSpPr>
          <p:spPr>
            <a:xfrm>
              <a:off x="2895600" y="4637981"/>
              <a:ext cx="1438275" cy="1849236"/>
            </a:xfrm>
            <a:prstGeom prst="triangl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3" name="Straight Connector 32"/>
            <p:cNvCxnSpPr>
              <a:stCxn id="32" idx="1"/>
              <a:endCxn id="32" idx="5"/>
            </p:cNvCxnSpPr>
            <p:nvPr/>
          </p:nvCxnSpPr>
          <p:spPr>
            <a:xfrm>
              <a:off x="3255169" y="5562599"/>
              <a:ext cx="719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5"/>
            </p:cNvCxnSpPr>
            <p:nvPr/>
          </p:nvCxnSpPr>
          <p:spPr>
            <a:xfrm flipH="1">
              <a:off x="2895600" y="5562599"/>
              <a:ext cx="1078706" cy="924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934358" y="4201181"/>
              <a:ext cx="1360757" cy="369332"/>
            </a:xfrm>
            <a:prstGeom prst="rect">
              <a:avLst/>
            </a:prstGeom>
          </p:spPr>
          <p:txBody>
            <a:bodyPr wrap="none">
              <a:spAutoFit/>
            </a:bodyPr>
            <a:lstStyle/>
            <a:p>
              <a:r>
                <a:rPr lang="en-US" dirty="0" smtClean="0"/>
                <a:t>2 Edges Split</a:t>
              </a:r>
              <a:endParaRPr lang="en-US" dirty="0"/>
            </a:p>
          </p:txBody>
        </p:sp>
        <p:sp>
          <p:nvSpPr>
            <p:cNvPr id="41" name="Oval 40"/>
            <p:cNvSpPr/>
            <p:nvPr/>
          </p:nvSpPr>
          <p:spPr>
            <a:xfrm>
              <a:off x="3947517" y="5535321"/>
              <a:ext cx="53578" cy="545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21236" y="5535320"/>
              <a:ext cx="53578" cy="545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173738" y="4869377"/>
            <a:ext cx="2381250" cy="943731"/>
            <a:chOff x="4667250" y="4641375"/>
            <a:chExt cx="2381250" cy="943731"/>
          </a:xfrm>
        </p:grpSpPr>
        <p:sp>
          <p:nvSpPr>
            <p:cNvPr id="16" name="Isosceles Triangle 15"/>
            <p:cNvSpPr/>
            <p:nvPr/>
          </p:nvSpPr>
          <p:spPr>
            <a:xfrm>
              <a:off x="4667250" y="5067300"/>
              <a:ext cx="2381250" cy="495299"/>
            </a:xfrm>
            <a:prstGeom prst="triangl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7" name="Straight Connector 26"/>
            <p:cNvCxnSpPr>
              <a:stCxn id="16" idx="0"/>
              <a:endCxn id="16" idx="3"/>
            </p:cNvCxnSpPr>
            <p:nvPr/>
          </p:nvCxnSpPr>
          <p:spPr>
            <a:xfrm>
              <a:off x="5857875" y="5067300"/>
              <a:ext cx="0" cy="495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53623" y="4641375"/>
              <a:ext cx="1270989" cy="369332"/>
            </a:xfrm>
            <a:prstGeom prst="rect">
              <a:avLst/>
            </a:prstGeom>
          </p:spPr>
          <p:txBody>
            <a:bodyPr wrap="none">
              <a:spAutoFit/>
            </a:bodyPr>
            <a:lstStyle/>
            <a:p>
              <a:r>
                <a:rPr lang="en-US" dirty="0" smtClean="0"/>
                <a:t>1 Edge Split</a:t>
              </a:r>
              <a:endParaRPr lang="en-US" dirty="0"/>
            </a:p>
          </p:txBody>
        </p:sp>
        <p:sp>
          <p:nvSpPr>
            <p:cNvPr id="43" name="Oval 42"/>
            <p:cNvSpPr/>
            <p:nvPr/>
          </p:nvSpPr>
          <p:spPr>
            <a:xfrm>
              <a:off x="5833467" y="5530553"/>
              <a:ext cx="53578" cy="545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7229474" y="4327009"/>
            <a:ext cx="1438275" cy="1698212"/>
            <a:chOff x="7381875" y="4335224"/>
            <a:chExt cx="1438275" cy="1698212"/>
          </a:xfrm>
        </p:grpSpPr>
        <p:sp>
          <p:nvSpPr>
            <p:cNvPr id="6" name="Isosceles Triangle 5"/>
            <p:cNvSpPr/>
            <p:nvPr/>
          </p:nvSpPr>
          <p:spPr>
            <a:xfrm>
              <a:off x="7381875" y="4772024"/>
              <a:ext cx="1438275" cy="1247775"/>
            </a:xfrm>
            <a:prstGeom prst="triangl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Connector 10"/>
            <p:cNvCxnSpPr>
              <a:stCxn id="6" idx="1"/>
              <a:endCxn id="6" idx="5"/>
            </p:cNvCxnSpPr>
            <p:nvPr/>
          </p:nvCxnSpPr>
          <p:spPr>
            <a:xfrm>
              <a:off x="7741444" y="5395912"/>
              <a:ext cx="719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1"/>
              <a:endCxn id="6" idx="3"/>
            </p:cNvCxnSpPr>
            <p:nvPr/>
          </p:nvCxnSpPr>
          <p:spPr>
            <a:xfrm>
              <a:off x="7741444" y="5395912"/>
              <a:ext cx="359569" cy="623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5"/>
            </p:cNvCxnSpPr>
            <p:nvPr/>
          </p:nvCxnSpPr>
          <p:spPr>
            <a:xfrm flipH="1">
              <a:off x="8101013" y="5395912"/>
              <a:ext cx="359568" cy="623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420633" y="4335224"/>
              <a:ext cx="1360757" cy="369332"/>
            </a:xfrm>
            <a:prstGeom prst="rect">
              <a:avLst/>
            </a:prstGeom>
          </p:spPr>
          <p:txBody>
            <a:bodyPr wrap="none">
              <a:spAutoFit/>
            </a:bodyPr>
            <a:lstStyle/>
            <a:p>
              <a:r>
                <a:rPr lang="en-US" dirty="0" smtClean="0"/>
                <a:t>3 Edges Split</a:t>
              </a:r>
              <a:endParaRPr lang="en-US" dirty="0"/>
            </a:p>
          </p:txBody>
        </p:sp>
        <p:sp>
          <p:nvSpPr>
            <p:cNvPr id="44" name="Oval 43"/>
            <p:cNvSpPr/>
            <p:nvPr/>
          </p:nvSpPr>
          <p:spPr>
            <a:xfrm>
              <a:off x="7714655" y="5368634"/>
              <a:ext cx="53578" cy="545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442424" y="5368634"/>
              <a:ext cx="53578" cy="545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070949" y="5978883"/>
              <a:ext cx="53578" cy="545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7363389" y="1687006"/>
            <a:ext cx="476412" cy="369332"/>
          </a:xfrm>
          <a:prstGeom prst="rect">
            <a:avLst/>
          </a:prstGeom>
        </p:spPr>
        <p:txBody>
          <a:bodyPr wrap="none">
            <a:spAutoFit/>
          </a:bodyPr>
          <a:lstStyle/>
          <a:p>
            <a:r>
              <a:rPr lang="en-US" dirty="0"/>
              <a:t>3.5</a:t>
            </a:r>
            <a:endParaRPr lang="en-US" dirty="0"/>
          </a:p>
        </p:txBody>
      </p:sp>
      <p:sp>
        <p:nvSpPr>
          <p:cNvPr id="52" name="Rectangle 51"/>
          <p:cNvSpPr/>
          <p:nvPr/>
        </p:nvSpPr>
        <p:spPr>
          <a:xfrm>
            <a:off x="8645398" y="1687006"/>
            <a:ext cx="476412" cy="369332"/>
          </a:xfrm>
          <a:prstGeom prst="rect">
            <a:avLst/>
          </a:prstGeom>
        </p:spPr>
        <p:txBody>
          <a:bodyPr wrap="none">
            <a:spAutoFit/>
          </a:bodyPr>
          <a:lstStyle/>
          <a:p>
            <a:r>
              <a:rPr lang="en-US" dirty="0" smtClean="0"/>
              <a:t>3.5</a:t>
            </a:r>
            <a:endParaRPr lang="en-US" dirty="0"/>
          </a:p>
        </p:txBody>
      </p:sp>
      <p:sp>
        <p:nvSpPr>
          <p:cNvPr id="53" name="Rectangle 52"/>
          <p:cNvSpPr/>
          <p:nvPr/>
        </p:nvSpPr>
        <p:spPr>
          <a:xfrm>
            <a:off x="8098739" y="2718443"/>
            <a:ext cx="301686" cy="369332"/>
          </a:xfrm>
          <a:prstGeom prst="rect">
            <a:avLst/>
          </a:prstGeom>
        </p:spPr>
        <p:txBody>
          <a:bodyPr wrap="none">
            <a:spAutoFit/>
          </a:bodyPr>
          <a:lstStyle/>
          <a:p>
            <a:r>
              <a:rPr lang="en-US" dirty="0" smtClean="0"/>
              <a:t>2</a:t>
            </a:r>
            <a:endParaRPr lang="en-US" dirty="0"/>
          </a:p>
        </p:txBody>
      </p:sp>
      <p:sp>
        <p:nvSpPr>
          <p:cNvPr id="56" name="Isosceles Triangle 55"/>
          <p:cNvSpPr/>
          <p:nvPr/>
        </p:nvSpPr>
        <p:spPr>
          <a:xfrm>
            <a:off x="7516022" y="947054"/>
            <a:ext cx="1438275" cy="1849236"/>
          </a:xfrm>
          <a:prstGeom prst="triangl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7" name="Straight Connector 56"/>
          <p:cNvCxnSpPr>
            <a:stCxn id="56" idx="1"/>
            <a:endCxn id="56" idx="5"/>
          </p:cNvCxnSpPr>
          <p:nvPr/>
        </p:nvCxnSpPr>
        <p:spPr>
          <a:xfrm>
            <a:off x="7875591" y="1871672"/>
            <a:ext cx="719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6" idx="5"/>
          </p:cNvCxnSpPr>
          <p:nvPr/>
        </p:nvCxnSpPr>
        <p:spPr>
          <a:xfrm flipH="1">
            <a:off x="7516022" y="1871672"/>
            <a:ext cx="1078706" cy="924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8567939" y="1844394"/>
            <a:ext cx="53578" cy="545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841658" y="1844393"/>
            <a:ext cx="53578" cy="545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87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1" grpId="0"/>
      <p:bldP spid="52" grpId="0"/>
      <p:bldP spid="53" grpId="0"/>
      <p:bldP spid="56"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Edges</a:t>
            </a:r>
            <a:endParaRPr lang="en-US" dirty="0"/>
          </a:p>
        </p:txBody>
      </p:sp>
      <p:sp>
        <p:nvSpPr>
          <p:cNvPr id="3" name="Content Placeholder 2"/>
          <p:cNvSpPr>
            <a:spLocks noGrp="1"/>
          </p:cNvSpPr>
          <p:nvPr>
            <p:ph idx="1"/>
          </p:nvPr>
        </p:nvSpPr>
        <p:spPr>
          <a:xfrm>
            <a:off x="628650" y="1482725"/>
            <a:ext cx="7277100" cy="4351338"/>
          </a:xfrm>
        </p:spPr>
        <p:txBody>
          <a:bodyPr/>
          <a:lstStyle/>
          <a:p>
            <a:r>
              <a:rPr lang="en-US" dirty="0"/>
              <a:t>We perform edge-ﬂipping in order to </a:t>
            </a:r>
            <a:r>
              <a:rPr lang="en-US" b="1" dirty="0"/>
              <a:t>regularize</a:t>
            </a:r>
            <a:r>
              <a:rPr lang="en-US" dirty="0"/>
              <a:t> the </a:t>
            </a:r>
            <a:r>
              <a:rPr lang="en-US" dirty="0" smtClean="0"/>
              <a:t>connectivity</a:t>
            </a:r>
          </a:p>
          <a:p>
            <a:r>
              <a:rPr lang="en-US" dirty="0" smtClean="0"/>
              <a:t>So for every </a:t>
            </a:r>
            <a:r>
              <a:rPr lang="en-US" b="1" dirty="0" smtClean="0"/>
              <a:t>edge</a:t>
            </a:r>
            <a:r>
              <a:rPr lang="en-US" dirty="0" smtClean="0"/>
              <a:t> in the mesh, </a:t>
            </a:r>
          </a:p>
          <a:p>
            <a:pPr lvl="1"/>
            <a:r>
              <a:rPr lang="en-US" dirty="0" smtClean="0"/>
              <a:t>we compute the </a:t>
            </a:r>
            <a:r>
              <a:rPr lang="en-US" b="1" dirty="0" smtClean="0"/>
              <a:t>valences</a:t>
            </a:r>
            <a:r>
              <a:rPr lang="en-US" dirty="0" smtClean="0"/>
              <a:t> of the two neighboring triangles before flipping </a:t>
            </a:r>
            <a:r>
              <a:rPr lang="en-US" dirty="0"/>
              <a:t>V(e</a:t>
            </a:r>
            <a:r>
              <a:rPr lang="en-US" baseline="-25000" dirty="0"/>
              <a:t>1</a:t>
            </a:r>
            <a:r>
              <a:rPr lang="en-US" dirty="0"/>
              <a:t>)</a:t>
            </a:r>
            <a:r>
              <a:rPr lang="en-US" dirty="0" smtClean="0"/>
              <a:t> </a:t>
            </a:r>
          </a:p>
          <a:p>
            <a:pPr lvl="1"/>
            <a:r>
              <a:rPr lang="en-US" dirty="0" smtClean="0"/>
              <a:t>and after flipping </a:t>
            </a:r>
            <a:r>
              <a:rPr lang="en-US" dirty="0"/>
              <a:t>V(e</a:t>
            </a:r>
            <a:r>
              <a:rPr lang="en-US" baseline="-25000" dirty="0"/>
              <a:t>2</a:t>
            </a:r>
            <a:r>
              <a:rPr lang="en-US" dirty="0"/>
              <a:t>)</a:t>
            </a:r>
            <a:r>
              <a:rPr lang="en-US" dirty="0" smtClean="0"/>
              <a:t>.</a:t>
            </a:r>
          </a:p>
          <a:p>
            <a:pPr lvl="1"/>
            <a:r>
              <a:rPr lang="en-US" dirty="0" smtClean="0"/>
              <a:t>If the valences after flipping </a:t>
            </a:r>
            <a:r>
              <a:rPr lang="en-US" b="1" dirty="0" smtClean="0"/>
              <a:t>is more regular </a:t>
            </a:r>
            <a:r>
              <a:rPr lang="en-US" dirty="0" smtClean="0"/>
              <a:t>(closer to 6) , we do the flipping, otherwise not.</a:t>
            </a:r>
          </a:p>
          <a:p>
            <a:pPr lvl="1"/>
            <a:endParaRPr lang="en-US" dirty="0"/>
          </a:p>
        </p:txBody>
      </p:sp>
      <p:pic>
        <p:nvPicPr>
          <p:cNvPr id="4" name="Picture 3"/>
          <p:cNvPicPr>
            <a:picLocks noChangeAspect="1"/>
          </p:cNvPicPr>
          <p:nvPr/>
        </p:nvPicPr>
        <p:blipFill>
          <a:blip r:embed="rId2"/>
          <a:stretch>
            <a:fillRect/>
          </a:stretch>
        </p:blipFill>
        <p:spPr>
          <a:xfrm>
            <a:off x="7987333" y="2765452"/>
            <a:ext cx="1056033" cy="2090623"/>
          </a:xfrm>
          <a:prstGeom prst="rect">
            <a:avLst/>
          </a:prstGeom>
        </p:spPr>
      </p:pic>
      <p:pic>
        <p:nvPicPr>
          <p:cNvPr id="7" name="Picture 6"/>
          <p:cNvPicPr>
            <a:picLocks noChangeAspect="1"/>
          </p:cNvPicPr>
          <p:nvPr/>
        </p:nvPicPr>
        <p:blipFill>
          <a:blip r:embed="rId3"/>
          <a:stretch>
            <a:fillRect/>
          </a:stretch>
        </p:blipFill>
        <p:spPr>
          <a:xfrm>
            <a:off x="5785361" y="630975"/>
            <a:ext cx="3258005" cy="628738"/>
          </a:xfrm>
          <a:prstGeom prst="rect">
            <a:avLst/>
          </a:prstGeom>
        </p:spPr>
      </p:pic>
      <p:grpSp>
        <p:nvGrpSpPr>
          <p:cNvPr id="10" name="Group 9"/>
          <p:cNvGrpSpPr/>
          <p:nvPr/>
        </p:nvGrpSpPr>
        <p:grpSpPr>
          <a:xfrm>
            <a:off x="856049" y="5165032"/>
            <a:ext cx="3572994" cy="1685925"/>
            <a:chOff x="856049" y="5165032"/>
            <a:chExt cx="3572994" cy="1685925"/>
          </a:xfrm>
        </p:grpSpPr>
        <p:pic>
          <p:nvPicPr>
            <p:cNvPr id="5" name="Picture 4"/>
            <p:cNvPicPr>
              <a:picLocks noChangeAspect="1"/>
            </p:cNvPicPr>
            <p:nvPr/>
          </p:nvPicPr>
          <p:blipFill>
            <a:blip r:embed="rId4"/>
            <a:stretch>
              <a:fillRect/>
            </a:stretch>
          </p:blipFill>
          <p:spPr>
            <a:xfrm>
              <a:off x="1824987" y="5165032"/>
              <a:ext cx="2604056" cy="1685925"/>
            </a:xfrm>
            <a:prstGeom prst="rect">
              <a:avLst/>
            </a:prstGeom>
          </p:spPr>
        </p:pic>
        <p:sp>
          <p:nvSpPr>
            <p:cNvPr id="8" name="Rectangle 7"/>
            <p:cNvSpPr/>
            <p:nvPr/>
          </p:nvSpPr>
          <p:spPr>
            <a:xfrm>
              <a:off x="856049" y="5823328"/>
              <a:ext cx="883575" cy="369332"/>
            </a:xfrm>
            <a:prstGeom prst="rect">
              <a:avLst/>
            </a:prstGeom>
          </p:spPr>
          <p:txBody>
            <a:bodyPr wrap="none">
              <a:spAutoFit/>
            </a:bodyPr>
            <a:lstStyle/>
            <a:p>
              <a:r>
                <a:rPr lang="en-US" dirty="0" smtClean="0"/>
                <a:t>V(e</a:t>
              </a:r>
              <a:r>
                <a:rPr lang="en-US" baseline="-25000" dirty="0" smtClean="0"/>
                <a:t>1</a:t>
              </a:r>
              <a:r>
                <a:rPr lang="en-US" dirty="0" smtClean="0"/>
                <a:t>)=5</a:t>
              </a:r>
              <a:endParaRPr lang="en-US" dirty="0"/>
            </a:p>
          </p:txBody>
        </p:sp>
      </p:grpSp>
      <p:grpSp>
        <p:nvGrpSpPr>
          <p:cNvPr id="11" name="Group 10"/>
          <p:cNvGrpSpPr/>
          <p:nvPr/>
        </p:nvGrpSpPr>
        <p:grpSpPr>
          <a:xfrm>
            <a:off x="5340195" y="5165032"/>
            <a:ext cx="3501547" cy="1701869"/>
            <a:chOff x="5340195" y="5165032"/>
            <a:chExt cx="3501547" cy="1701869"/>
          </a:xfrm>
        </p:grpSpPr>
        <p:pic>
          <p:nvPicPr>
            <p:cNvPr id="6" name="Picture 5"/>
            <p:cNvPicPr>
              <a:picLocks noChangeAspect="1"/>
            </p:cNvPicPr>
            <p:nvPr/>
          </p:nvPicPr>
          <p:blipFill>
            <a:blip r:embed="rId5"/>
            <a:stretch>
              <a:fillRect/>
            </a:stretch>
          </p:blipFill>
          <p:spPr>
            <a:xfrm>
              <a:off x="6226807" y="5165032"/>
              <a:ext cx="2614935" cy="1701869"/>
            </a:xfrm>
            <a:prstGeom prst="rect">
              <a:avLst/>
            </a:prstGeom>
          </p:spPr>
        </p:pic>
        <p:sp>
          <p:nvSpPr>
            <p:cNvPr id="9" name="Rectangle 8"/>
            <p:cNvSpPr/>
            <p:nvPr/>
          </p:nvSpPr>
          <p:spPr>
            <a:xfrm>
              <a:off x="5340195" y="5799104"/>
              <a:ext cx="883575" cy="369332"/>
            </a:xfrm>
            <a:prstGeom prst="rect">
              <a:avLst/>
            </a:prstGeom>
          </p:spPr>
          <p:txBody>
            <a:bodyPr wrap="none">
              <a:spAutoFit/>
            </a:bodyPr>
            <a:lstStyle/>
            <a:p>
              <a:r>
                <a:rPr lang="en-US" dirty="0" smtClean="0"/>
                <a:t>V(e</a:t>
              </a:r>
              <a:r>
                <a:rPr lang="en-US" baseline="-25000" dirty="0" smtClean="0"/>
                <a:t>2</a:t>
              </a:r>
              <a:r>
                <a:rPr lang="en-US" dirty="0" smtClean="0"/>
                <a:t>)=3</a:t>
              </a:r>
              <a:endParaRPr lang="en-US" dirty="0"/>
            </a:p>
          </p:txBody>
        </p:sp>
      </p:grpSp>
    </p:spTree>
    <p:extLst>
      <p:ext uri="{BB962C8B-B14F-4D97-AF65-F5344CB8AC3E}">
        <p14:creationId xmlns:p14="http://schemas.microsoft.com/office/powerpoint/2010/main" val="140783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2606</TotalTime>
  <Words>2037</Words>
  <Application>Microsoft Office PowerPoint</Application>
  <PresentationFormat>On-screen Show (4:3)</PresentationFormat>
  <Paragraphs>404</Paragraphs>
  <Slides>51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Calibri Light</vt:lpstr>
      <vt:lpstr>CMR10</vt:lpstr>
      <vt:lpstr>Consolas</vt:lpstr>
      <vt:lpstr>StandardSymL-Slant_167</vt:lpstr>
      <vt:lpstr>Times New Roman</vt:lpstr>
      <vt:lpstr>Office Theme</vt:lpstr>
      <vt:lpstr>Using Local Moment Invariants for Partial 3D Shape Matching and Retrieval</vt:lpstr>
      <vt:lpstr>Project Goal</vt:lpstr>
      <vt:lpstr>Moment</vt:lpstr>
      <vt:lpstr>Moment Invariants</vt:lpstr>
      <vt:lpstr>General System Steps</vt:lpstr>
      <vt:lpstr>Step 1: Remeshing</vt:lpstr>
      <vt:lpstr>Incremental Remeshing</vt:lpstr>
      <vt:lpstr>Splitting Edges</vt:lpstr>
      <vt:lpstr>Flip Edges</vt:lpstr>
      <vt:lpstr>Tangential Relaxation</vt:lpstr>
      <vt:lpstr>Tangential Relaxation</vt:lpstr>
      <vt:lpstr>PowerPoint Presentation</vt:lpstr>
      <vt:lpstr>Remeshing Example</vt:lpstr>
      <vt:lpstr>Step 2: Finding Interest Points</vt:lpstr>
      <vt:lpstr>Harris Image Corner Detection</vt:lpstr>
      <vt:lpstr>Harris 3D</vt:lpstr>
      <vt:lpstr>Some Harris 3D Result</vt:lpstr>
      <vt:lpstr>Step 3: Finding Interest Regions</vt:lpstr>
      <vt:lpstr>Interest Regions</vt:lpstr>
      <vt:lpstr>Step 4: Moment Invariants</vt:lpstr>
      <vt:lpstr>Moments Matrices</vt:lpstr>
      <vt:lpstr>Moments Matrices</vt:lpstr>
      <vt:lpstr>Moments Matrices</vt:lpstr>
      <vt:lpstr>Example: Computing M[2,2]</vt:lpstr>
      <vt:lpstr>Example: Computing M[2,2]</vt:lpstr>
      <vt:lpstr>Step 5: 3D Matching</vt:lpstr>
      <vt:lpstr>3D Matching Examples:</vt:lpstr>
      <vt:lpstr>3D Matching Examples:</vt:lpstr>
      <vt:lpstr>3D Matching Examples:</vt:lpstr>
      <vt:lpstr>3D Matching Examples:</vt:lpstr>
      <vt:lpstr>Step 6: 3D Retrieval</vt:lpstr>
      <vt:lpstr>3D Retrieval Example</vt:lpstr>
      <vt:lpstr>3D Retrieval Example</vt:lpstr>
      <vt:lpstr>3D Retrieval Example</vt:lpstr>
      <vt:lpstr>Visualizing Moments</vt:lpstr>
      <vt:lpstr>Conclusions</vt:lpstr>
      <vt:lpstr>Future Steps</vt:lpstr>
      <vt:lpstr>Main References</vt:lpstr>
      <vt:lpstr>Extra References</vt:lpstr>
      <vt:lpstr>END</vt:lpstr>
      <vt:lpstr>Backup Slides</vt:lpstr>
      <vt:lpstr>3D Retrieval Applications</vt:lpstr>
      <vt:lpstr>Harris 3D</vt:lpstr>
      <vt:lpstr>Descriptors</vt:lpstr>
      <vt:lpstr>Descriptors</vt:lpstr>
      <vt:lpstr>How we used moment invariants</vt:lpstr>
      <vt:lpstr>Moment</vt:lpstr>
      <vt:lpstr>Definitions</vt:lpstr>
      <vt:lpstr>Moments and Monomials</vt:lpstr>
      <vt:lpstr>Partial Matching Techniques</vt:lpstr>
      <vt:lpstr>Harris 3D Equations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Local Moments For 3D Shape Matching and Retrieval</dc:title>
  <dc:creator>Ammar</dc:creator>
  <cp:lastModifiedBy>Ammar</cp:lastModifiedBy>
  <cp:revision>641</cp:revision>
  <dcterms:created xsi:type="dcterms:W3CDTF">2013-12-09T22:42:38Z</dcterms:created>
  <dcterms:modified xsi:type="dcterms:W3CDTF">2013-12-11T18:09:15Z</dcterms:modified>
</cp:coreProperties>
</file>